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294" r:id="rId3"/>
    <p:sldId id="293" r:id="rId4"/>
    <p:sldId id="297" r:id="rId5"/>
    <p:sldId id="296" r:id="rId6"/>
    <p:sldId id="299" r:id="rId7"/>
    <p:sldId id="277" r:id="rId8"/>
    <p:sldId id="278" r:id="rId9"/>
    <p:sldId id="279" r:id="rId10"/>
    <p:sldId id="295" r:id="rId11"/>
    <p:sldId id="265" r:id="rId12"/>
    <p:sldId id="273" r:id="rId13"/>
    <p:sldId id="268" r:id="rId14"/>
    <p:sldId id="269" r:id="rId15"/>
    <p:sldId id="270" r:id="rId16"/>
    <p:sldId id="271" r:id="rId17"/>
    <p:sldId id="272" r:id="rId18"/>
    <p:sldId id="274" r:id="rId19"/>
    <p:sldId id="266" r:id="rId20"/>
    <p:sldId id="276" r:id="rId21"/>
    <p:sldId id="280" r:id="rId22"/>
    <p:sldId id="281" r:id="rId23"/>
    <p:sldId id="282" r:id="rId24"/>
    <p:sldId id="286" r:id="rId25"/>
    <p:sldId id="285" r:id="rId26"/>
    <p:sldId id="260" r:id="rId27"/>
    <p:sldId id="287" r:id="rId28"/>
    <p:sldId id="290" r:id="rId29"/>
    <p:sldId id="275" r:id="rId30"/>
    <p:sldId id="258" r:id="rId31"/>
    <p:sldId id="264" r:id="rId32"/>
    <p:sldId id="263" r:id="rId33"/>
    <p:sldId id="283" r:id="rId34"/>
    <p:sldId id="288" r:id="rId35"/>
    <p:sldId id="284" r:id="rId36"/>
    <p:sldId id="289" r:id="rId37"/>
    <p:sldId id="261" r:id="rId38"/>
    <p:sldId id="291" r:id="rId3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52"/>
    <p:restoredTop sz="89115"/>
  </p:normalViewPr>
  <p:slideViewPr>
    <p:cSldViewPr snapToGrid="0" snapToObjects="1">
      <p:cViewPr varScale="1">
        <p:scale>
          <a:sx n="104" d="100"/>
          <a:sy n="104" d="100"/>
        </p:scale>
        <p:origin x="224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4" d="100"/>
          <a:sy n="94" d="100"/>
        </p:scale>
        <p:origin x="375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7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7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roye/PycharmProjects/digital_path/breaked_path_detection/breaking_path_0301-0307_sorted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sz="1800" b="1" dirty="0"/>
              <a:t>客戶</a:t>
            </a:r>
            <a:r>
              <a:rPr lang="zh-TW" altLang="en" sz="1800" b="1" dirty="0"/>
              <a:t>Ａ</a:t>
            </a:r>
            <a:endParaRPr lang="en" altLang="zh-TW" sz="18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工作表1!$G$6</c:f>
              <c:strCache>
                <c:ptCount val="1"/>
                <c:pt idx="0">
                  <c:v>客戶Ａ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工作表1!$F$7:$F$14</c:f>
              <c:strCache>
                <c:ptCount val="8"/>
                <c:pt idx="0">
                  <c:v>高頻工具使用投資</c:v>
                </c:pt>
                <c:pt idx="1">
                  <c:v>外匯</c:v>
                </c:pt>
                <c:pt idx="2">
                  <c:v>基金</c:v>
                </c:pt>
                <c:pt idx="3">
                  <c:v>低頻工具使用投資</c:v>
                </c:pt>
                <c:pt idx="4">
                  <c:v>保險</c:v>
                </c:pt>
                <c:pt idx="5">
                  <c:v>房貸</c:v>
                </c:pt>
                <c:pt idx="6">
                  <c:v>信用卡使用</c:v>
                </c:pt>
                <c:pt idx="7">
                  <c:v>繳費</c:v>
                </c:pt>
              </c:strCache>
            </c:strRef>
          </c:cat>
          <c:val>
            <c:numRef>
              <c:f>工作表1!$G$7:$G$14</c:f>
              <c:numCache>
                <c:formatCode>General</c:formatCode>
                <c:ptCount val="8"/>
                <c:pt idx="0">
                  <c:v>9</c:v>
                </c:pt>
                <c:pt idx="1">
                  <c:v>5</c:v>
                </c:pt>
                <c:pt idx="2">
                  <c:v>8</c:v>
                </c:pt>
                <c:pt idx="3">
                  <c:v>3</c:v>
                </c:pt>
                <c:pt idx="4">
                  <c:v>6</c:v>
                </c:pt>
                <c:pt idx="5">
                  <c:v>3</c:v>
                </c:pt>
                <c:pt idx="6">
                  <c:v>4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3D-624F-8E60-66BB77C07A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40590112"/>
        <c:axId val="2055316752"/>
      </c:radarChart>
      <c:catAx>
        <c:axId val="21405901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055316752"/>
        <c:crosses val="autoZero"/>
        <c:auto val="1"/>
        <c:lblAlgn val="ctr"/>
        <c:lblOffset val="100"/>
        <c:noMultiLvlLbl val="0"/>
      </c:catAx>
      <c:valAx>
        <c:axId val="205531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140590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sz="1800" b="1" dirty="0"/>
              <a:t>客戶</a:t>
            </a:r>
            <a:r>
              <a:rPr lang="zh-TW" altLang="en" sz="1800" b="1" dirty="0"/>
              <a:t>Ａ</a:t>
            </a:r>
            <a:endParaRPr lang="en" altLang="zh-TW" sz="18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工作表1!$G$6</c:f>
              <c:strCache>
                <c:ptCount val="1"/>
                <c:pt idx="0">
                  <c:v>客戶Ａ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工作表1!$F$7:$F$14</c:f>
              <c:strCache>
                <c:ptCount val="8"/>
                <c:pt idx="0">
                  <c:v>高頻工具使用投資</c:v>
                </c:pt>
                <c:pt idx="1">
                  <c:v>外匯</c:v>
                </c:pt>
                <c:pt idx="2">
                  <c:v>基金</c:v>
                </c:pt>
                <c:pt idx="3">
                  <c:v>低頻工具使用投資</c:v>
                </c:pt>
                <c:pt idx="4">
                  <c:v>保險</c:v>
                </c:pt>
                <c:pt idx="5">
                  <c:v>房貸</c:v>
                </c:pt>
                <c:pt idx="6">
                  <c:v>信用卡使用</c:v>
                </c:pt>
                <c:pt idx="7">
                  <c:v>繳費</c:v>
                </c:pt>
              </c:strCache>
            </c:strRef>
          </c:cat>
          <c:val>
            <c:numRef>
              <c:f>工作表1!$G$7:$G$14</c:f>
              <c:numCache>
                <c:formatCode>General</c:formatCode>
                <c:ptCount val="8"/>
                <c:pt idx="0">
                  <c:v>9</c:v>
                </c:pt>
                <c:pt idx="1">
                  <c:v>5</c:v>
                </c:pt>
                <c:pt idx="2">
                  <c:v>8</c:v>
                </c:pt>
                <c:pt idx="3">
                  <c:v>3</c:v>
                </c:pt>
                <c:pt idx="4">
                  <c:v>6</c:v>
                </c:pt>
                <c:pt idx="5">
                  <c:v>3</c:v>
                </c:pt>
                <c:pt idx="6">
                  <c:v>4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D1-0047-B92F-4CC9F73917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40590112"/>
        <c:axId val="2055316752"/>
      </c:radarChart>
      <c:catAx>
        <c:axId val="21405901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055316752"/>
        <c:crosses val="autoZero"/>
        <c:auto val="1"/>
        <c:lblAlgn val="ctr"/>
        <c:lblOffset val="100"/>
        <c:noMultiLvlLbl val="0"/>
      </c:catAx>
      <c:valAx>
        <c:axId val="205531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140590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zh-TW" sz="1800" b="1" i="0" baseline="0">
                <a:effectLst/>
              </a:rPr>
              <a:t>數位軌跡連線數折線圖</a:t>
            </a:r>
            <a:endParaRPr lang="zh-TW" altLang="zh-TW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6.2344018498001037E-2"/>
          <c:y val="1.1061931114561517E-2"/>
          <c:w val="0.89123982657633749"/>
          <c:h val="0.80954956032173875"/>
        </c:manualLayout>
      </c:layout>
      <c:lineChart>
        <c:grouping val="standard"/>
        <c:varyColors val="0"/>
        <c:ser>
          <c:idx val="0"/>
          <c:order val="0"/>
          <c:tx>
            <c:strRef>
              <c:f>工作表2!$D$15</c:f>
              <c:strCache>
                <c:ptCount val="1"/>
                <c:pt idx="0">
                  <c:v>行銀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31750" cap="rnd">
                <a:solidFill>
                  <a:srgbClr val="FF0000"/>
                </a:solidFill>
                <a:prstDash val="sysDot"/>
              </a:ln>
              <a:effectLst/>
            </c:spPr>
            <c:trendlineType val="poly"/>
            <c:order val="2"/>
            <c:dispRSqr val="0"/>
            <c:dispEq val="0"/>
          </c:trendline>
          <c:cat>
            <c:strRef>
              <c:f>工作表2!$A$16:$A$23</c:f>
              <c:strCache>
                <c:ptCount val="8"/>
                <c:pt idx="0">
                  <c:v>2019/08</c:v>
                </c:pt>
                <c:pt idx="1">
                  <c:v>2019/09</c:v>
                </c:pt>
                <c:pt idx="2">
                  <c:v>2019/10</c:v>
                </c:pt>
                <c:pt idx="3">
                  <c:v>2019/11</c:v>
                </c:pt>
                <c:pt idx="4">
                  <c:v>2019/12</c:v>
                </c:pt>
                <c:pt idx="5">
                  <c:v>2020/01</c:v>
                </c:pt>
                <c:pt idx="6">
                  <c:v>2020/02</c:v>
                </c:pt>
                <c:pt idx="7">
                  <c:v>2020/03</c:v>
                </c:pt>
              </c:strCache>
            </c:strRef>
          </c:cat>
          <c:val>
            <c:numRef>
              <c:f>工作表2!$D$41:$D$48</c:f>
              <c:numCache>
                <c:formatCode>#,##0_ </c:formatCode>
                <c:ptCount val="8"/>
                <c:pt idx="0">
                  <c:v>16000000</c:v>
                </c:pt>
                <c:pt idx="1">
                  <c:v>16000000</c:v>
                </c:pt>
                <c:pt idx="2">
                  <c:v>16600000</c:v>
                </c:pt>
                <c:pt idx="3">
                  <c:v>16500000</c:v>
                </c:pt>
                <c:pt idx="4">
                  <c:v>18000000</c:v>
                </c:pt>
                <c:pt idx="5">
                  <c:v>18500000</c:v>
                </c:pt>
                <c:pt idx="6">
                  <c:v>16900000</c:v>
                </c:pt>
                <c:pt idx="7">
                  <c:v>19500000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7DC-9C41-AD0B-7243C949D7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84218959"/>
        <c:axId val="649655983"/>
      </c:lineChart>
      <c:catAx>
        <c:axId val="48421895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 sz="1400" b="1"/>
                  <a:t>月份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49655983"/>
        <c:crosses val="autoZero"/>
        <c:auto val="1"/>
        <c:lblAlgn val="ctr"/>
        <c:lblOffset val="100"/>
        <c:noMultiLvlLbl val="0"/>
      </c:catAx>
      <c:valAx>
        <c:axId val="649655983"/>
        <c:scaling>
          <c:orientation val="minMax"/>
          <c:max val="20000000"/>
          <c:min val="15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 sz="1400" b="1"/>
                  <a:t>連線數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484218959"/>
        <c:crosses val="autoZero"/>
        <c:crossBetween val="between"/>
        <c:majorUnit val="100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5A99000-4633-9848-AD70-50914CF91CE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33FD6FB-8C2B-7C4F-96DD-B7B674F377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DBF040-968F-DA44-8AAD-DECF6689F3BB}" type="datetimeFigureOut">
              <a:rPr kumimoji="1" lang="zh-TW" altLang="en-US" smtClean="0"/>
              <a:t>2020/8/28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FAE0970-CC7E-894E-B905-F946346DE0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3665C58-5257-214E-A96F-7C31B2A9AB4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52EEC-C7D1-1F40-BDEB-464B005A594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670034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66CFB5-24E4-9C48-A38A-F43C9772743D}" type="datetimeFigureOut">
              <a:rPr kumimoji="1" lang="zh-TW" altLang="en-US" smtClean="0"/>
              <a:t>2020/8/28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02D3DD-181D-654D-991E-0A69EA5DF35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0839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2D3DD-181D-654D-991E-0A69EA5DF354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37363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/>
              <a:t>Spark</a:t>
            </a:r>
            <a:r>
              <a:rPr lang="zh-TW" altLang="en-US" dirty="0"/>
              <a:t>在</a:t>
            </a:r>
            <a:r>
              <a:rPr lang="en-US" altLang="zh-TW" dirty="0"/>
              <a:t>2014</a:t>
            </a:r>
            <a:r>
              <a:rPr lang="zh-TW" altLang="en-US" dirty="0"/>
              <a:t>年打破了</a:t>
            </a:r>
            <a:r>
              <a:rPr lang="en" altLang="zh-TW" dirty="0"/>
              <a:t>Hadoop</a:t>
            </a:r>
            <a:r>
              <a:rPr lang="zh-TW" altLang="en-US" dirty="0"/>
              <a:t>保持的基準排序紀錄 </a:t>
            </a:r>
            <a:endParaRPr lang="en-US" altLang="zh-TW" dirty="0"/>
          </a:p>
          <a:p>
            <a:r>
              <a:rPr lang="en-US" altLang="zh-TW" dirty="0"/>
              <a:t>• </a:t>
            </a:r>
            <a:r>
              <a:rPr lang="en" altLang="zh-TW" dirty="0"/>
              <a:t>Spark/206</a:t>
            </a:r>
            <a:r>
              <a:rPr lang="zh-TW" altLang="en-US" dirty="0"/>
              <a:t>個節點</a:t>
            </a:r>
            <a:r>
              <a:rPr lang="en-US" altLang="zh-TW" dirty="0"/>
              <a:t>/23</a:t>
            </a:r>
            <a:r>
              <a:rPr lang="zh-TW" altLang="en-US" dirty="0"/>
              <a:t>分鐘</a:t>
            </a:r>
            <a:r>
              <a:rPr lang="en-US" altLang="zh-TW" dirty="0"/>
              <a:t>/100</a:t>
            </a:r>
            <a:r>
              <a:rPr lang="en" altLang="zh-TW" dirty="0"/>
              <a:t>TB</a:t>
            </a:r>
            <a:r>
              <a:rPr lang="zh-TW" altLang="en-US" dirty="0"/>
              <a:t>資料 </a:t>
            </a:r>
            <a:endParaRPr lang="en-US" altLang="zh-TW" dirty="0"/>
          </a:p>
          <a:p>
            <a:r>
              <a:rPr lang="en-US" altLang="zh-TW" dirty="0"/>
              <a:t>• </a:t>
            </a:r>
            <a:r>
              <a:rPr lang="en" altLang="zh-TW" dirty="0"/>
              <a:t>Hadoop/2000</a:t>
            </a:r>
            <a:r>
              <a:rPr lang="zh-TW" altLang="en-US" dirty="0"/>
              <a:t>個節點</a:t>
            </a:r>
            <a:r>
              <a:rPr lang="en-US" altLang="zh-TW" dirty="0"/>
              <a:t>/72</a:t>
            </a:r>
            <a:r>
              <a:rPr lang="zh-TW" altLang="en-US" dirty="0"/>
              <a:t>分鐘</a:t>
            </a:r>
            <a:r>
              <a:rPr lang="en-US" altLang="zh-TW" dirty="0"/>
              <a:t>/100</a:t>
            </a:r>
            <a:r>
              <a:rPr lang="en" altLang="zh-TW" dirty="0"/>
              <a:t>TB</a:t>
            </a:r>
            <a:r>
              <a:rPr lang="zh-TW" altLang="en-US" dirty="0"/>
              <a:t>資料 </a:t>
            </a:r>
            <a:endParaRPr lang="en-US" altLang="zh-TW" dirty="0"/>
          </a:p>
          <a:p>
            <a:r>
              <a:rPr lang="en-US" altLang="zh-TW" dirty="0"/>
              <a:t>• </a:t>
            </a:r>
            <a:r>
              <a:rPr lang="en" altLang="zh-TW" dirty="0"/>
              <a:t>Spark</a:t>
            </a:r>
            <a:r>
              <a:rPr lang="zh-TW" altLang="en-US" dirty="0"/>
              <a:t>用十分之一的計算資源，獲得了比</a:t>
            </a:r>
            <a:r>
              <a:rPr lang="en" altLang="zh-TW" dirty="0"/>
              <a:t>Hadoop</a:t>
            </a:r>
            <a:r>
              <a:rPr lang="zh-TW" altLang="en-US" dirty="0"/>
              <a:t>快</a:t>
            </a:r>
            <a:r>
              <a:rPr lang="en-US" altLang="zh-TW" dirty="0"/>
              <a:t>3</a:t>
            </a:r>
            <a:r>
              <a:rPr lang="zh-TW" altLang="en-US" dirty="0"/>
              <a:t>倍的速度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2D3DD-181D-654D-991E-0A69EA5DF354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67980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2D3DD-181D-654D-991E-0A69EA5DF354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22595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9BA350-86A8-BD4A-8642-767F2DE5F9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4E0C616-6E35-5440-B0AB-ABB0810D57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C256417-E248-E74A-B084-070AA5A66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5FF04-AF8D-5D4C-BD8A-0538111C6F65}" type="datetime1">
              <a:rPr kumimoji="1" lang="zh-TW" altLang="en-US" smtClean="0"/>
              <a:t>2020/8/28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D6B5878-A4AF-4147-820E-49B6DF5C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261A89-275D-6E4A-A9F7-36F14E749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35C-CF64-A54F-B73D-E2659618A01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3814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7DFB86-3C83-8D42-BA86-CF0E5A8D8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0A4F3B7-BD40-D848-9482-FEE9D7E5BB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18B32D7-AA1F-2F42-809D-FC0EE05F8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2E662-A7D3-4341-AC87-B48EDBAC8D85}" type="datetime1">
              <a:rPr kumimoji="1" lang="zh-TW" altLang="en-US" smtClean="0"/>
              <a:t>2020/8/28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7B7403F-D4F3-9B4F-8F0D-5C282F9A8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27B06-F67F-4540-B9E8-DEC3C425D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35C-CF64-A54F-B73D-E2659618A01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0828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5D0814C-BCB5-F446-99EF-7C43C2B9F7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121ED49-FD91-4D49-B330-435E59E096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A826E7-4E91-4D4E-9EC7-4E8E9578D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249C-8106-924C-B4AC-E5AC24ACD4B7}" type="datetime1">
              <a:rPr kumimoji="1" lang="zh-TW" altLang="en-US" smtClean="0"/>
              <a:t>2020/8/28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4757EA9-EF9F-CA40-B42B-3E5B12F0C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C325537-CE96-3741-B5AC-BC67A3199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35C-CF64-A54F-B73D-E2659618A01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66759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FBB90E-3DB5-BA48-8C2C-39DA73737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A0D7C-6BC6-C74E-99C7-9EF8B5048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1DD29EB-7133-B140-9142-F013BC420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6AF8C-17A4-9F46-A442-AAA2B6811F95}" type="datetime1">
              <a:rPr kumimoji="1" lang="zh-TW" altLang="en-US" smtClean="0"/>
              <a:t>2020/8/28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A30ECAF-6B8F-0941-98DE-DBDAEFCEF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9BEB553-4CFF-4646-9C35-7D000CC49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35C-CF64-A54F-B73D-E2659618A01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09090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BE89D-4E56-1C40-B15F-6126847BF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3598FFC-AF04-AB4D-81C0-DFCD92C4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7EF00C-4646-FB43-A76A-22182EE16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212C-5288-D141-A4B6-862E3B9824E0}" type="datetime1">
              <a:rPr kumimoji="1" lang="zh-TW" altLang="en-US" smtClean="0"/>
              <a:t>2020/8/28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06DA045-10E5-DD45-9682-3C1761124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432D436-5B05-E14D-8C5E-4792459E4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35C-CF64-A54F-B73D-E2659618A01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99925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B8598B-1BAB-FB40-9043-522B5EDE0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B3720D-EA07-B04C-85C2-1158559AC5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DBE3FDE-0998-1340-B2C9-D03AB7590D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520E072-6E80-3749-9367-7FD88C988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6DAC6-FCE4-5042-9578-C77282C4AC7F}" type="datetime1">
              <a:rPr kumimoji="1" lang="zh-TW" altLang="en-US" smtClean="0"/>
              <a:t>2020/8/28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F5B18FF-10C6-6245-8D21-E10545B0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D8CC2D9-B45A-844B-9775-F3F857F7A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35C-CF64-A54F-B73D-E2659618A01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20922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2BE4DD-35C3-2B4F-9653-B5C872B79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ED1213B-1547-3949-B5FE-81B50ABE3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048C8BE-5291-0C43-B435-95991E1237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006C23A-FDE8-2144-928B-1261EF15F6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4C0AE78-504A-DE42-AE83-CA673F4A96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2CBDECE-83FF-2E45-B73A-CB5DFE3FC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941FE-6265-2D4C-BF04-B272C3727A2E}" type="datetime1">
              <a:rPr kumimoji="1" lang="zh-TW" altLang="en-US" smtClean="0"/>
              <a:t>2020/8/28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5177629-42B8-2244-B771-9F3B42B51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5E9401E-70B5-ED4E-AFE4-F2C2532C0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35C-CF64-A54F-B73D-E2659618A01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83019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184BB2-EE88-5844-91EC-1F8126C5C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1DF4F27-1BC6-F64B-BF90-1F6F24E11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F686A-94A4-EC49-96E6-0629D9C9BBC2}" type="datetime1">
              <a:rPr kumimoji="1" lang="zh-TW" altLang="en-US" smtClean="0"/>
              <a:t>2020/8/28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C8C798A-9163-7D48-995F-BE13EC366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0F5DEF0-36C1-6B4F-B8D4-DF30DF0E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35C-CF64-A54F-B73D-E2659618A01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3003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CA1FEBA-968B-D44F-97BC-AA718B4B0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354C8-0F3A-5645-908F-DA28E6FF0720}" type="datetime1">
              <a:rPr kumimoji="1" lang="zh-TW" altLang="en-US" smtClean="0"/>
              <a:t>2020/8/28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3E504C2-D640-884D-8B96-698EBC147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2E5B63-E336-0043-AA3C-990FB7DC4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35C-CF64-A54F-B73D-E2659618A01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5504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022ADB-5DA1-8F43-B366-D7768B0F5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EC36FF-4B63-6543-A334-C02B6776D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CF991BE-D0F6-0942-AED6-748053DAF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5EED963-EA05-A149-BFC8-75A3A9259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5291-D877-8F42-8C32-3019A19FA9EE}" type="datetime1">
              <a:rPr kumimoji="1" lang="zh-TW" altLang="en-US" smtClean="0"/>
              <a:t>2020/8/28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C7899AE-DF91-E242-B298-7310012B8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380F3A4-2B81-C545-8349-D754108DF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35C-CF64-A54F-B73D-E2659618A01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8423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3435EF-71E1-864F-A7D9-75B8E8AD6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9DB4093-B658-3D48-AE15-D68F56DC3E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3841E5D-8B5A-8042-BCC8-9BF3F4D12C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141DA30-3EB5-3B48-B19A-D46B3BFF5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1863A-CEAA-684F-8FBC-D6B992E2AE19}" type="datetime1">
              <a:rPr kumimoji="1" lang="zh-TW" altLang="en-US" smtClean="0"/>
              <a:t>2020/8/28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E917334-6D14-0A48-B617-ABD04820D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A4B90FF-0D67-DD4F-93BC-DDB066CA8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35C-CF64-A54F-B73D-E2659618A01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43844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BC02025-4136-2C48-A8B9-493A2CFA6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158538" cy="963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9A23E32-EE1A-1A4D-81A2-5F05AB56D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5775" y="1471613"/>
            <a:ext cx="11158538" cy="4705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6B34A4-656D-4747-8985-172144CF35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DF47D-521F-074C-AF50-A4F755FEFE2D}" type="datetime1">
              <a:rPr kumimoji="1" lang="zh-TW" altLang="en-US" smtClean="0"/>
              <a:t>2020/8/28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31A786E-2F74-114D-8CEE-AF7F48EF4A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B042FA2-0952-3248-812D-E6C6A30E5B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7635C-CF64-A54F-B73D-E2659618A01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41455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5">
              <a:lumMod val="50000"/>
            </a:schemeClr>
          </a:solidFill>
          <a:latin typeface="Microsoft JhengHei" panose="020B0604030504040204" pitchFamily="34" charset="-120"/>
          <a:ea typeface="Microsoft JhengHe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@roye1202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DA170A-3FD3-1347-A5DD-C74DAE0A61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基於數位軌跡資料，釐清客戶需求與建立客戶畫像分群系統</a:t>
            </a: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778D4EA-9866-7F48-91B4-C228F9038B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中國信託商業銀行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數據暨科技研發處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智能研發部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邱國豪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Roye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7573AFC-D743-A842-8FB0-5E91F6553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136525"/>
            <a:ext cx="1270000" cy="12700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C5063DC-4922-004F-8D5D-9D9A63A2D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35C-CF64-A54F-B73D-E2659618A01F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12072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BFE14D-8AC1-F843-82A2-4FF78095E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下一步消弭差異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E684A8-D3D0-1B47-A83C-14271CF28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相異處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數位軌跡有各項業務都必經的</a:t>
            </a:r>
            <a:r>
              <a:rPr kumimoji="1" lang="en-US" altLang="zh-TW" dirty="0"/>
              <a:t>portal</a:t>
            </a:r>
            <a:r>
              <a:rPr kumimoji="1" lang="zh-CN" altLang="en-US" dirty="0"/>
              <a:t>頁面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r>
              <a:rPr kumimoji="1" lang="zh-CN" altLang="en-US" dirty="0"/>
              <a:t>頁面跟頁面之間的可移動之路徑隨系統設計而固定</a:t>
            </a:r>
            <a:endParaRPr kumimoji="1" lang="en-US" altLang="zh-CN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D50933-9B7C-764F-BD30-A30FD4A86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35C-CF64-A54F-B73D-E2659618A01F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11828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6F92FB-3ED1-7349-8F27-2E737E468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自然語言的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Stop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word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98B1E3-7EFF-6E43-A03B-460518A0B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 喜歡 </a:t>
            </a: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傍晚 </a:t>
            </a: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時候 </a:t>
            </a: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大樹下 吃 水果 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 平常 </a:t>
            </a: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習慣 </a:t>
            </a: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睡覺前 眺望 玉山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B1DDFF-6DAB-644E-8951-DC3BE4CE3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35C-CF64-A54F-B73D-E2659618A01F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68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6F92FB-3ED1-7349-8F27-2E737E468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自然語言的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Stop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word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98B1E3-7EFF-6E43-A03B-460518A0B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 喜歡 </a:t>
            </a:r>
            <a:r>
              <a:rPr kumimoji="1" lang="zh-TW" altLang="en-US" strike="sngStrike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傍晚 </a:t>
            </a:r>
            <a:r>
              <a:rPr kumimoji="1" lang="zh-TW" altLang="en-US" strike="sngStrike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時候 </a:t>
            </a:r>
            <a:r>
              <a:rPr kumimoji="1" lang="zh-TW" altLang="en-US" strike="sngStrike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dirty="0"/>
              <a:t>大樹下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吃 水果 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 平常 </a:t>
            </a:r>
            <a:r>
              <a:rPr kumimoji="1" lang="zh-TW" altLang="en-US" strike="sngStrike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習慣 </a:t>
            </a:r>
            <a:r>
              <a:rPr kumimoji="1" lang="zh-TW" altLang="en-US" strike="sngStrike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睡覺</a:t>
            </a:r>
            <a:r>
              <a:rPr kumimoji="1" lang="zh-TW" altLang="en-US" dirty="0"/>
              <a:t>前 眺望 玉山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4647795-7767-5A45-B248-74E5E239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35C-CF64-A54F-B73D-E2659618A01F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22617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B4F1DE-D4B3-B340-8480-479FFCDDF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數軌的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Stop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page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6F253362-A125-2D46-A47A-E155A358BFDD}"/>
              </a:ext>
            </a:extLst>
          </p:cNvPr>
          <p:cNvSpPr/>
          <p:nvPr/>
        </p:nvSpPr>
        <p:spPr>
          <a:xfrm>
            <a:off x="1685927" y="1828801"/>
            <a:ext cx="1576389" cy="160019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登入</a:t>
            </a:r>
            <a:br>
              <a:rPr kumimoji="1" lang="en-US" altLang="zh-CN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General_01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507C2BF-5C50-5B43-91D3-BDD81AE989EB}"/>
              </a:ext>
            </a:extLst>
          </p:cNvPr>
          <p:cNvSpPr/>
          <p:nvPr/>
        </p:nvSpPr>
        <p:spPr>
          <a:xfrm>
            <a:off x="3487340" y="1828801"/>
            <a:ext cx="1576389" cy="16001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帳戶一覽</a:t>
            </a:r>
            <a:endParaRPr kumimoji="1"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General_02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3322B3B8-8320-004D-B5AD-1AB1CF7F5F93}"/>
              </a:ext>
            </a:extLst>
          </p:cNvPr>
          <p:cNvSpPr/>
          <p:nvPr/>
        </p:nvSpPr>
        <p:spPr>
          <a:xfrm>
            <a:off x="5288753" y="1828801"/>
            <a:ext cx="1576389" cy="16001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信用卡卡種一覽</a:t>
            </a: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CAG_01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2" name="圖形 11" descr="使用者">
            <a:extLst>
              <a:ext uri="{FF2B5EF4-FFF2-40B4-BE49-F238E27FC236}">
                <a16:creationId xmlns:a16="http://schemas.microsoft.com/office/drawing/2014/main" id="{E4C55DC7-F2E7-C94E-881E-94CC5727B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171701"/>
            <a:ext cx="914400" cy="914400"/>
          </a:xfrm>
          <a:prstGeom prst="rect">
            <a:avLst/>
          </a:prstGeom>
        </p:spPr>
      </p:pic>
      <p:pic>
        <p:nvPicPr>
          <p:cNvPr id="13" name="圖形 12" descr="使用者">
            <a:extLst>
              <a:ext uri="{FF2B5EF4-FFF2-40B4-BE49-F238E27FC236}">
                <a16:creationId xmlns:a16="http://schemas.microsoft.com/office/drawing/2014/main" id="{90F7D856-F804-9841-B7D3-6E586F5E8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199" y="4652964"/>
            <a:ext cx="914400" cy="914400"/>
          </a:xfrm>
          <a:prstGeom prst="rect">
            <a:avLst/>
          </a:prstGeom>
        </p:spPr>
      </p:pic>
      <p:sp>
        <p:nvSpPr>
          <p:cNvPr id="18" name="橢圓 17">
            <a:extLst>
              <a:ext uri="{FF2B5EF4-FFF2-40B4-BE49-F238E27FC236}">
                <a16:creationId xmlns:a16="http://schemas.microsoft.com/office/drawing/2014/main" id="{747602FE-8103-934D-BB7C-AC47A1CF022F}"/>
              </a:ext>
            </a:extLst>
          </p:cNvPr>
          <p:cNvSpPr/>
          <p:nvPr/>
        </p:nvSpPr>
        <p:spPr>
          <a:xfrm>
            <a:off x="7090166" y="1828801"/>
            <a:ext cx="1576389" cy="16001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Line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Pay</a:t>
            </a:r>
            <a:r>
              <a:rPr kumimoji="1"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卡優惠說明</a:t>
            </a:r>
            <a:b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CAG_011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144A5244-887C-8240-9E82-906BB3BB8DEF}"/>
              </a:ext>
            </a:extLst>
          </p:cNvPr>
          <p:cNvSpPr/>
          <p:nvPr/>
        </p:nvSpPr>
        <p:spPr>
          <a:xfrm>
            <a:off x="1685926" y="4367213"/>
            <a:ext cx="1576389" cy="1600199"/>
          </a:xfrm>
          <a:prstGeom prst="ellipse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登入</a:t>
            </a:r>
            <a:endParaRPr kumimoji="1" lang="en-US" altLang="zh-CN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General_01</a:t>
            </a:r>
            <a:endParaRPr kumimoji="1" lang="zh-TW" altLang="en-US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9F03E1B4-979F-984F-8D76-B00E24CBA167}"/>
              </a:ext>
            </a:extLst>
          </p:cNvPr>
          <p:cNvSpPr/>
          <p:nvPr/>
        </p:nvSpPr>
        <p:spPr>
          <a:xfrm>
            <a:off x="3481384" y="4367213"/>
            <a:ext cx="1576389" cy="160019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帳戶一覽</a:t>
            </a:r>
            <a:endParaRPr kumimoji="1" lang="en-US" altLang="zh-TW" dirty="0">
              <a:solidFill>
                <a:sysClr val="windowText" lastClr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General_02</a:t>
            </a:r>
            <a:endParaRPr kumimoji="1" lang="zh-TW" altLang="en-US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522B881C-D44C-1E4C-8E8B-246E46F4551A}"/>
              </a:ext>
            </a:extLst>
          </p:cNvPr>
          <p:cNvSpPr/>
          <p:nvPr/>
        </p:nvSpPr>
        <p:spPr>
          <a:xfrm>
            <a:off x="5288752" y="4367213"/>
            <a:ext cx="1576389" cy="160019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信用卡申請注意事項</a:t>
            </a:r>
            <a:br>
              <a:rPr kumimoji="1" lang="en-US" altLang="zh-CN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en-US" altLang="zh-TW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CA_01</a:t>
            </a:r>
            <a:endParaRPr kumimoji="1" lang="zh-TW" altLang="en-US" dirty="0">
              <a:solidFill>
                <a:sysClr val="windowText" lastClr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12069DA5-4D11-6C4E-B92A-F8626A3D818C}"/>
              </a:ext>
            </a:extLst>
          </p:cNvPr>
          <p:cNvSpPr/>
          <p:nvPr/>
        </p:nvSpPr>
        <p:spPr>
          <a:xfrm>
            <a:off x="7222328" y="4367213"/>
            <a:ext cx="1576389" cy="160019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信用卡申請</a:t>
            </a:r>
            <a:r>
              <a:rPr kumimoji="1" lang="zh-CN" altLang="en-US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填寫頁</a:t>
            </a:r>
            <a:br>
              <a:rPr kumimoji="1" lang="en-US" altLang="zh-CN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en-US" altLang="zh-TW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CA_02</a:t>
            </a:r>
            <a:endParaRPr kumimoji="1" lang="zh-TW" altLang="en-US" dirty="0">
              <a:solidFill>
                <a:sysClr val="windowText" lastClr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315CE5DE-9565-0442-A5F4-AECAE2F72AA3}"/>
              </a:ext>
            </a:extLst>
          </p:cNvPr>
          <p:cNvSpPr/>
          <p:nvPr/>
        </p:nvSpPr>
        <p:spPr>
          <a:xfrm>
            <a:off x="9041605" y="4367213"/>
            <a:ext cx="1576389" cy="160019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信用卡申請</a:t>
            </a:r>
            <a:r>
              <a:rPr kumimoji="1" lang="zh-CN" altLang="en-US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確認頁</a:t>
            </a:r>
            <a:br>
              <a:rPr kumimoji="1" lang="en-US" altLang="zh-CN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en-US" altLang="zh-TW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CA_03</a:t>
            </a:r>
            <a:endParaRPr kumimoji="1" lang="zh-TW" altLang="en-US" dirty="0">
              <a:solidFill>
                <a:sysClr val="windowText" lastClr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38AA0546-EEE6-C74A-B197-87CEF020D190}"/>
              </a:ext>
            </a:extLst>
          </p:cNvPr>
          <p:cNvSpPr/>
          <p:nvPr/>
        </p:nvSpPr>
        <p:spPr>
          <a:xfrm>
            <a:off x="8878493" y="1828801"/>
            <a:ext cx="1576389" cy="16001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功能總覽</a:t>
            </a:r>
            <a:b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General_03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FA9DD0A1-3975-C34B-817F-2E94952C1323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3262316" y="2628901"/>
            <a:ext cx="225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8EDC25CE-7278-764D-9A83-642CE6652E6F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5063729" y="2628901"/>
            <a:ext cx="225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52290630-EB72-D54D-99D3-1B4D3762D742}"/>
              </a:ext>
            </a:extLst>
          </p:cNvPr>
          <p:cNvCxnSpPr>
            <a:stCxn id="8" idx="6"/>
            <a:endCxn id="18" idx="2"/>
          </p:cNvCxnSpPr>
          <p:nvPr/>
        </p:nvCxnSpPr>
        <p:spPr>
          <a:xfrm>
            <a:off x="6865142" y="2628901"/>
            <a:ext cx="225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6C7DBFF0-5F87-524E-AF0B-7FE6FA9CAF56}"/>
              </a:ext>
            </a:extLst>
          </p:cNvPr>
          <p:cNvCxnSpPr>
            <a:stCxn id="18" idx="6"/>
            <a:endCxn id="26" idx="2"/>
          </p:cNvCxnSpPr>
          <p:nvPr/>
        </p:nvCxnSpPr>
        <p:spPr>
          <a:xfrm>
            <a:off x="8666555" y="2628901"/>
            <a:ext cx="211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ECB79903-AD49-A14D-9077-BB9F1E35CE1D}"/>
              </a:ext>
            </a:extLst>
          </p:cNvPr>
          <p:cNvCxnSpPr>
            <a:stCxn id="20" idx="6"/>
            <a:endCxn id="21" idx="2"/>
          </p:cNvCxnSpPr>
          <p:nvPr/>
        </p:nvCxnSpPr>
        <p:spPr>
          <a:xfrm>
            <a:off x="3262315" y="5167313"/>
            <a:ext cx="2190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箭頭接點 50">
            <a:extLst>
              <a:ext uri="{FF2B5EF4-FFF2-40B4-BE49-F238E27FC236}">
                <a16:creationId xmlns:a16="http://schemas.microsoft.com/office/drawing/2014/main" id="{52FFAEB7-673C-6745-A3B3-A3229239CC67}"/>
              </a:ext>
            </a:extLst>
          </p:cNvPr>
          <p:cNvCxnSpPr>
            <a:cxnSpLocks/>
            <a:stCxn id="21" idx="6"/>
            <a:endCxn id="23" idx="2"/>
          </p:cNvCxnSpPr>
          <p:nvPr/>
        </p:nvCxnSpPr>
        <p:spPr>
          <a:xfrm>
            <a:off x="5057773" y="5167313"/>
            <a:ext cx="230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54">
            <a:extLst>
              <a:ext uri="{FF2B5EF4-FFF2-40B4-BE49-F238E27FC236}">
                <a16:creationId xmlns:a16="http://schemas.microsoft.com/office/drawing/2014/main" id="{5DBBDBCC-E26B-8243-984C-B1DC67A94FFE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>
            <a:off x="6865141" y="5167313"/>
            <a:ext cx="357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箭頭接點 56">
            <a:extLst>
              <a:ext uri="{FF2B5EF4-FFF2-40B4-BE49-F238E27FC236}">
                <a16:creationId xmlns:a16="http://schemas.microsoft.com/office/drawing/2014/main" id="{E0870794-9253-E34C-918B-A0A813D5FA3D}"/>
              </a:ext>
            </a:extLst>
          </p:cNvPr>
          <p:cNvCxnSpPr>
            <a:stCxn id="24" idx="6"/>
            <a:endCxn id="25" idx="2"/>
          </p:cNvCxnSpPr>
          <p:nvPr/>
        </p:nvCxnSpPr>
        <p:spPr>
          <a:xfrm>
            <a:off x="8798717" y="5167313"/>
            <a:ext cx="2428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8D49AC42-4E2F-554A-980A-8EFD20215296}"/>
              </a:ext>
            </a:extLst>
          </p:cNvPr>
          <p:cNvCxnSpPr/>
          <p:nvPr/>
        </p:nvCxnSpPr>
        <p:spPr>
          <a:xfrm>
            <a:off x="10454882" y="2628901"/>
            <a:ext cx="5464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1FF67971-0A22-B44C-ADD6-0F7BC10E9C2E}"/>
              </a:ext>
            </a:extLst>
          </p:cNvPr>
          <p:cNvCxnSpPr/>
          <p:nvPr/>
        </p:nvCxnSpPr>
        <p:spPr>
          <a:xfrm>
            <a:off x="10617994" y="5167313"/>
            <a:ext cx="5262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98AD57D-FC61-C946-A7C7-5FC39DDD9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35C-CF64-A54F-B73D-E2659618A01F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91878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B4F1DE-D4B3-B340-8480-479FFCDDF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數軌的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Stop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/>
              <a:t>page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6F253362-A125-2D46-A47A-E155A358BFDD}"/>
              </a:ext>
            </a:extLst>
          </p:cNvPr>
          <p:cNvSpPr/>
          <p:nvPr/>
        </p:nvSpPr>
        <p:spPr>
          <a:xfrm>
            <a:off x="1685927" y="1828801"/>
            <a:ext cx="1576389" cy="1600199"/>
          </a:xfrm>
          <a:prstGeom prst="ellipse">
            <a:avLst/>
          </a:prstGeom>
          <a:solidFill>
            <a:schemeClr val="accent1"/>
          </a:solidFill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登入</a:t>
            </a:r>
            <a:br>
              <a:rPr kumimoji="1" lang="en-US" altLang="zh-CN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General_01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507C2BF-5C50-5B43-91D3-BDD81AE989EB}"/>
              </a:ext>
            </a:extLst>
          </p:cNvPr>
          <p:cNvSpPr/>
          <p:nvPr/>
        </p:nvSpPr>
        <p:spPr>
          <a:xfrm>
            <a:off x="3487340" y="1828801"/>
            <a:ext cx="1576389" cy="16001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帳戶一覽</a:t>
            </a:r>
            <a:endParaRPr kumimoji="1"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General_02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3322B3B8-8320-004D-B5AD-1AB1CF7F5F93}"/>
              </a:ext>
            </a:extLst>
          </p:cNvPr>
          <p:cNvSpPr/>
          <p:nvPr/>
        </p:nvSpPr>
        <p:spPr>
          <a:xfrm>
            <a:off x="5288753" y="1828801"/>
            <a:ext cx="1576389" cy="16001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信用卡卡種一覽</a:t>
            </a: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CAG_01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2" name="圖形 11" descr="使用者">
            <a:extLst>
              <a:ext uri="{FF2B5EF4-FFF2-40B4-BE49-F238E27FC236}">
                <a16:creationId xmlns:a16="http://schemas.microsoft.com/office/drawing/2014/main" id="{E4C55DC7-F2E7-C94E-881E-94CC5727B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171701"/>
            <a:ext cx="914400" cy="914400"/>
          </a:xfrm>
          <a:prstGeom prst="rect">
            <a:avLst/>
          </a:prstGeom>
        </p:spPr>
      </p:pic>
      <p:pic>
        <p:nvPicPr>
          <p:cNvPr id="13" name="圖形 12" descr="使用者">
            <a:extLst>
              <a:ext uri="{FF2B5EF4-FFF2-40B4-BE49-F238E27FC236}">
                <a16:creationId xmlns:a16="http://schemas.microsoft.com/office/drawing/2014/main" id="{90F7D856-F804-9841-B7D3-6E586F5E8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199" y="4652964"/>
            <a:ext cx="914400" cy="914400"/>
          </a:xfrm>
          <a:prstGeom prst="rect">
            <a:avLst/>
          </a:prstGeom>
        </p:spPr>
      </p:pic>
      <p:sp>
        <p:nvSpPr>
          <p:cNvPr id="18" name="橢圓 17">
            <a:extLst>
              <a:ext uri="{FF2B5EF4-FFF2-40B4-BE49-F238E27FC236}">
                <a16:creationId xmlns:a16="http://schemas.microsoft.com/office/drawing/2014/main" id="{747602FE-8103-934D-BB7C-AC47A1CF022F}"/>
              </a:ext>
            </a:extLst>
          </p:cNvPr>
          <p:cNvSpPr/>
          <p:nvPr/>
        </p:nvSpPr>
        <p:spPr>
          <a:xfrm>
            <a:off x="7090166" y="1828801"/>
            <a:ext cx="1576389" cy="16001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Line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Pay</a:t>
            </a:r>
            <a:r>
              <a:rPr kumimoji="1"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卡優惠說明</a:t>
            </a:r>
            <a:b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CAG_011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144A5244-887C-8240-9E82-906BB3BB8DEF}"/>
              </a:ext>
            </a:extLst>
          </p:cNvPr>
          <p:cNvSpPr/>
          <p:nvPr/>
        </p:nvSpPr>
        <p:spPr>
          <a:xfrm>
            <a:off x="1685926" y="4367213"/>
            <a:ext cx="1576389" cy="1600199"/>
          </a:xfrm>
          <a:prstGeom prst="ellipse">
            <a:avLst/>
          </a:prstGeom>
          <a:solidFill>
            <a:schemeClr val="accent4"/>
          </a:solidFill>
          <a:ln w="41275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登入</a:t>
            </a:r>
            <a:endParaRPr kumimoji="1" lang="en-US" altLang="zh-CN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General_01</a:t>
            </a:r>
            <a:endParaRPr kumimoji="1" lang="zh-TW" altLang="en-US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9F03E1B4-979F-984F-8D76-B00E24CBA167}"/>
              </a:ext>
            </a:extLst>
          </p:cNvPr>
          <p:cNvSpPr/>
          <p:nvPr/>
        </p:nvSpPr>
        <p:spPr>
          <a:xfrm>
            <a:off x="3481384" y="4367213"/>
            <a:ext cx="1576389" cy="160019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帳戶一覽</a:t>
            </a:r>
            <a:endParaRPr kumimoji="1" lang="en-US" altLang="zh-TW" dirty="0">
              <a:solidFill>
                <a:sysClr val="windowText" lastClr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General_02</a:t>
            </a:r>
            <a:endParaRPr kumimoji="1" lang="zh-TW" altLang="en-US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522B881C-D44C-1E4C-8E8B-246E46F4551A}"/>
              </a:ext>
            </a:extLst>
          </p:cNvPr>
          <p:cNvSpPr/>
          <p:nvPr/>
        </p:nvSpPr>
        <p:spPr>
          <a:xfrm>
            <a:off x="5288752" y="4367213"/>
            <a:ext cx="1576389" cy="160019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信用卡申請注意事項</a:t>
            </a:r>
            <a:br>
              <a:rPr kumimoji="1" lang="en-US" altLang="zh-CN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en-US" altLang="zh-TW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CA_01</a:t>
            </a:r>
            <a:endParaRPr kumimoji="1" lang="zh-TW" altLang="en-US" dirty="0">
              <a:solidFill>
                <a:sysClr val="windowText" lastClr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12069DA5-4D11-6C4E-B92A-F8626A3D818C}"/>
              </a:ext>
            </a:extLst>
          </p:cNvPr>
          <p:cNvSpPr/>
          <p:nvPr/>
        </p:nvSpPr>
        <p:spPr>
          <a:xfrm>
            <a:off x="7222328" y="4367213"/>
            <a:ext cx="1576389" cy="160019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信用卡申請</a:t>
            </a:r>
            <a:r>
              <a:rPr kumimoji="1" lang="zh-CN" altLang="en-US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填寫頁</a:t>
            </a:r>
            <a:br>
              <a:rPr kumimoji="1" lang="en-US" altLang="zh-CN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en-US" altLang="zh-TW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CA_02</a:t>
            </a:r>
            <a:endParaRPr kumimoji="1" lang="zh-TW" altLang="en-US" dirty="0">
              <a:solidFill>
                <a:sysClr val="windowText" lastClr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315CE5DE-9565-0442-A5F4-AECAE2F72AA3}"/>
              </a:ext>
            </a:extLst>
          </p:cNvPr>
          <p:cNvSpPr/>
          <p:nvPr/>
        </p:nvSpPr>
        <p:spPr>
          <a:xfrm>
            <a:off x="9041605" y="4367213"/>
            <a:ext cx="1576389" cy="160019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信用卡申請</a:t>
            </a:r>
            <a:r>
              <a:rPr kumimoji="1" lang="zh-CN" altLang="en-US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確認頁</a:t>
            </a:r>
            <a:br>
              <a:rPr kumimoji="1" lang="en-US" altLang="zh-CN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en-US" altLang="zh-TW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CA_03</a:t>
            </a:r>
            <a:endParaRPr kumimoji="1" lang="zh-TW" altLang="en-US" dirty="0">
              <a:solidFill>
                <a:sysClr val="windowText" lastClr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38AA0546-EEE6-C74A-B197-87CEF020D190}"/>
              </a:ext>
            </a:extLst>
          </p:cNvPr>
          <p:cNvSpPr/>
          <p:nvPr/>
        </p:nvSpPr>
        <p:spPr>
          <a:xfrm>
            <a:off x="8878493" y="1828801"/>
            <a:ext cx="1576389" cy="16001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功能總覽</a:t>
            </a:r>
            <a:b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General_03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FA9DD0A1-3975-C34B-817F-2E94952C1323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3262316" y="2628901"/>
            <a:ext cx="225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8EDC25CE-7278-764D-9A83-642CE6652E6F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5063729" y="2628901"/>
            <a:ext cx="225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52290630-EB72-D54D-99D3-1B4D3762D742}"/>
              </a:ext>
            </a:extLst>
          </p:cNvPr>
          <p:cNvCxnSpPr>
            <a:stCxn id="8" idx="6"/>
            <a:endCxn id="18" idx="2"/>
          </p:cNvCxnSpPr>
          <p:nvPr/>
        </p:nvCxnSpPr>
        <p:spPr>
          <a:xfrm>
            <a:off x="6865142" y="2628901"/>
            <a:ext cx="225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6C7DBFF0-5F87-524E-AF0B-7FE6FA9CAF56}"/>
              </a:ext>
            </a:extLst>
          </p:cNvPr>
          <p:cNvCxnSpPr>
            <a:stCxn id="18" idx="6"/>
            <a:endCxn id="26" idx="2"/>
          </p:cNvCxnSpPr>
          <p:nvPr/>
        </p:nvCxnSpPr>
        <p:spPr>
          <a:xfrm>
            <a:off x="8666555" y="2628901"/>
            <a:ext cx="211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ECB79903-AD49-A14D-9077-BB9F1E35CE1D}"/>
              </a:ext>
            </a:extLst>
          </p:cNvPr>
          <p:cNvCxnSpPr>
            <a:stCxn id="20" idx="6"/>
            <a:endCxn id="21" idx="2"/>
          </p:cNvCxnSpPr>
          <p:nvPr/>
        </p:nvCxnSpPr>
        <p:spPr>
          <a:xfrm>
            <a:off x="3262315" y="5167313"/>
            <a:ext cx="2190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箭頭接點 50">
            <a:extLst>
              <a:ext uri="{FF2B5EF4-FFF2-40B4-BE49-F238E27FC236}">
                <a16:creationId xmlns:a16="http://schemas.microsoft.com/office/drawing/2014/main" id="{52FFAEB7-673C-6745-A3B3-A3229239CC67}"/>
              </a:ext>
            </a:extLst>
          </p:cNvPr>
          <p:cNvCxnSpPr>
            <a:cxnSpLocks/>
            <a:stCxn id="21" idx="6"/>
            <a:endCxn id="23" idx="2"/>
          </p:cNvCxnSpPr>
          <p:nvPr/>
        </p:nvCxnSpPr>
        <p:spPr>
          <a:xfrm>
            <a:off x="5057773" y="5167313"/>
            <a:ext cx="230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54">
            <a:extLst>
              <a:ext uri="{FF2B5EF4-FFF2-40B4-BE49-F238E27FC236}">
                <a16:creationId xmlns:a16="http://schemas.microsoft.com/office/drawing/2014/main" id="{5DBBDBCC-E26B-8243-984C-B1DC67A94FFE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>
            <a:off x="6865141" y="5167313"/>
            <a:ext cx="357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箭頭接點 56">
            <a:extLst>
              <a:ext uri="{FF2B5EF4-FFF2-40B4-BE49-F238E27FC236}">
                <a16:creationId xmlns:a16="http://schemas.microsoft.com/office/drawing/2014/main" id="{E0870794-9253-E34C-918B-A0A813D5FA3D}"/>
              </a:ext>
            </a:extLst>
          </p:cNvPr>
          <p:cNvCxnSpPr>
            <a:stCxn id="24" idx="6"/>
            <a:endCxn id="25" idx="2"/>
          </p:cNvCxnSpPr>
          <p:nvPr/>
        </p:nvCxnSpPr>
        <p:spPr>
          <a:xfrm>
            <a:off x="8798717" y="5167313"/>
            <a:ext cx="2428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A3F12208-ECC6-184E-9891-DDE09A62DE01}"/>
              </a:ext>
            </a:extLst>
          </p:cNvPr>
          <p:cNvCxnSpPr/>
          <p:nvPr/>
        </p:nvCxnSpPr>
        <p:spPr>
          <a:xfrm>
            <a:off x="10454882" y="2628901"/>
            <a:ext cx="5464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08E76B35-C7F2-EB43-A8E2-DD87ED61B706}"/>
              </a:ext>
            </a:extLst>
          </p:cNvPr>
          <p:cNvCxnSpPr/>
          <p:nvPr/>
        </p:nvCxnSpPr>
        <p:spPr>
          <a:xfrm>
            <a:off x="10617994" y="5167313"/>
            <a:ext cx="5262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66A9D9F-B585-574E-AA98-37FB8623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35C-CF64-A54F-B73D-E2659618A01F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9109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B4F1DE-D4B3-B340-8480-479FFCDDF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數軌的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Stop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/>
              <a:t>page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507C2BF-5C50-5B43-91D3-BDD81AE989EB}"/>
              </a:ext>
            </a:extLst>
          </p:cNvPr>
          <p:cNvSpPr/>
          <p:nvPr/>
        </p:nvSpPr>
        <p:spPr>
          <a:xfrm>
            <a:off x="3487340" y="1828801"/>
            <a:ext cx="1576389" cy="16001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帳戶一覽</a:t>
            </a:r>
            <a:endParaRPr kumimoji="1"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General_02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3322B3B8-8320-004D-B5AD-1AB1CF7F5F93}"/>
              </a:ext>
            </a:extLst>
          </p:cNvPr>
          <p:cNvSpPr/>
          <p:nvPr/>
        </p:nvSpPr>
        <p:spPr>
          <a:xfrm>
            <a:off x="5288753" y="1828801"/>
            <a:ext cx="1576389" cy="16001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信用卡卡種一覽</a:t>
            </a: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CAG_01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2" name="圖形 11" descr="使用者">
            <a:extLst>
              <a:ext uri="{FF2B5EF4-FFF2-40B4-BE49-F238E27FC236}">
                <a16:creationId xmlns:a16="http://schemas.microsoft.com/office/drawing/2014/main" id="{E4C55DC7-F2E7-C94E-881E-94CC5727B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171701"/>
            <a:ext cx="914400" cy="914400"/>
          </a:xfrm>
          <a:prstGeom prst="rect">
            <a:avLst/>
          </a:prstGeom>
        </p:spPr>
      </p:pic>
      <p:pic>
        <p:nvPicPr>
          <p:cNvPr id="13" name="圖形 12" descr="使用者">
            <a:extLst>
              <a:ext uri="{FF2B5EF4-FFF2-40B4-BE49-F238E27FC236}">
                <a16:creationId xmlns:a16="http://schemas.microsoft.com/office/drawing/2014/main" id="{90F7D856-F804-9841-B7D3-6E586F5E8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199" y="4652964"/>
            <a:ext cx="914400" cy="914400"/>
          </a:xfrm>
          <a:prstGeom prst="rect">
            <a:avLst/>
          </a:prstGeom>
        </p:spPr>
      </p:pic>
      <p:sp>
        <p:nvSpPr>
          <p:cNvPr id="18" name="橢圓 17">
            <a:extLst>
              <a:ext uri="{FF2B5EF4-FFF2-40B4-BE49-F238E27FC236}">
                <a16:creationId xmlns:a16="http://schemas.microsoft.com/office/drawing/2014/main" id="{747602FE-8103-934D-BB7C-AC47A1CF022F}"/>
              </a:ext>
            </a:extLst>
          </p:cNvPr>
          <p:cNvSpPr/>
          <p:nvPr/>
        </p:nvSpPr>
        <p:spPr>
          <a:xfrm>
            <a:off x="7090166" y="1828801"/>
            <a:ext cx="1576389" cy="16001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Line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Pay</a:t>
            </a:r>
            <a:r>
              <a:rPr kumimoji="1"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卡優惠說明</a:t>
            </a:r>
            <a:b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CAG_011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9F03E1B4-979F-984F-8D76-B00E24CBA167}"/>
              </a:ext>
            </a:extLst>
          </p:cNvPr>
          <p:cNvSpPr/>
          <p:nvPr/>
        </p:nvSpPr>
        <p:spPr>
          <a:xfrm>
            <a:off x="3481384" y="4367213"/>
            <a:ext cx="1576389" cy="160019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帳戶一覽</a:t>
            </a:r>
            <a:endParaRPr kumimoji="1" lang="en-US" altLang="zh-TW" dirty="0">
              <a:solidFill>
                <a:sysClr val="windowText" lastClr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General_02</a:t>
            </a:r>
            <a:endParaRPr kumimoji="1" lang="zh-TW" altLang="en-US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522B881C-D44C-1E4C-8E8B-246E46F4551A}"/>
              </a:ext>
            </a:extLst>
          </p:cNvPr>
          <p:cNvSpPr/>
          <p:nvPr/>
        </p:nvSpPr>
        <p:spPr>
          <a:xfrm>
            <a:off x="5288752" y="4367213"/>
            <a:ext cx="1576389" cy="160019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信用卡申請注意事項</a:t>
            </a:r>
            <a:br>
              <a:rPr kumimoji="1" lang="en-US" altLang="zh-CN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en-US" altLang="zh-TW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CA_01</a:t>
            </a:r>
            <a:endParaRPr kumimoji="1" lang="zh-TW" altLang="en-US" dirty="0">
              <a:solidFill>
                <a:sysClr val="windowText" lastClr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12069DA5-4D11-6C4E-B92A-F8626A3D818C}"/>
              </a:ext>
            </a:extLst>
          </p:cNvPr>
          <p:cNvSpPr/>
          <p:nvPr/>
        </p:nvSpPr>
        <p:spPr>
          <a:xfrm>
            <a:off x="7222328" y="4367213"/>
            <a:ext cx="1576389" cy="160019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信用卡申請</a:t>
            </a:r>
            <a:r>
              <a:rPr kumimoji="1" lang="zh-CN" altLang="en-US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填寫頁</a:t>
            </a:r>
            <a:br>
              <a:rPr kumimoji="1" lang="en-US" altLang="zh-CN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en-US" altLang="zh-TW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CA_02</a:t>
            </a:r>
            <a:endParaRPr kumimoji="1" lang="zh-TW" altLang="en-US" dirty="0">
              <a:solidFill>
                <a:sysClr val="windowText" lastClr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315CE5DE-9565-0442-A5F4-AECAE2F72AA3}"/>
              </a:ext>
            </a:extLst>
          </p:cNvPr>
          <p:cNvSpPr/>
          <p:nvPr/>
        </p:nvSpPr>
        <p:spPr>
          <a:xfrm>
            <a:off x="9041605" y="4367213"/>
            <a:ext cx="1576389" cy="160019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信用卡申請</a:t>
            </a:r>
            <a:r>
              <a:rPr kumimoji="1" lang="zh-CN" altLang="en-US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確認頁</a:t>
            </a:r>
            <a:br>
              <a:rPr kumimoji="1" lang="en-US" altLang="zh-CN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en-US" altLang="zh-TW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CA_03</a:t>
            </a:r>
            <a:endParaRPr kumimoji="1" lang="zh-TW" altLang="en-US" dirty="0">
              <a:solidFill>
                <a:sysClr val="windowText" lastClr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38AA0546-EEE6-C74A-B197-87CEF020D190}"/>
              </a:ext>
            </a:extLst>
          </p:cNvPr>
          <p:cNvSpPr/>
          <p:nvPr/>
        </p:nvSpPr>
        <p:spPr>
          <a:xfrm>
            <a:off x="8878493" y="1828801"/>
            <a:ext cx="1576389" cy="16001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功能總覽</a:t>
            </a:r>
            <a:b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General_03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8EDC25CE-7278-764D-9A83-642CE6652E6F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5063729" y="2628901"/>
            <a:ext cx="225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52290630-EB72-D54D-99D3-1B4D3762D742}"/>
              </a:ext>
            </a:extLst>
          </p:cNvPr>
          <p:cNvCxnSpPr>
            <a:stCxn id="8" idx="6"/>
            <a:endCxn id="18" idx="2"/>
          </p:cNvCxnSpPr>
          <p:nvPr/>
        </p:nvCxnSpPr>
        <p:spPr>
          <a:xfrm>
            <a:off x="6865142" y="2628901"/>
            <a:ext cx="225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6C7DBFF0-5F87-524E-AF0B-7FE6FA9CAF56}"/>
              </a:ext>
            </a:extLst>
          </p:cNvPr>
          <p:cNvCxnSpPr>
            <a:stCxn id="18" idx="6"/>
            <a:endCxn id="26" idx="2"/>
          </p:cNvCxnSpPr>
          <p:nvPr/>
        </p:nvCxnSpPr>
        <p:spPr>
          <a:xfrm>
            <a:off x="8666555" y="2628901"/>
            <a:ext cx="211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箭頭接點 50">
            <a:extLst>
              <a:ext uri="{FF2B5EF4-FFF2-40B4-BE49-F238E27FC236}">
                <a16:creationId xmlns:a16="http://schemas.microsoft.com/office/drawing/2014/main" id="{52FFAEB7-673C-6745-A3B3-A3229239CC67}"/>
              </a:ext>
            </a:extLst>
          </p:cNvPr>
          <p:cNvCxnSpPr>
            <a:cxnSpLocks/>
            <a:stCxn id="21" idx="6"/>
            <a:endCxn id="23" idx="2"/>
          </p:cNvCxnSpPr>
          <p:nvPr/>
        </p:nvCxnSpPr>
        <p:spPr>
          <a:xfrm>
            <a:off x="5057773" y="5167313"/>
            <a:ext cx="230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54">
            <a:extLst>
              <a:ext uri="{FF2B5EF4-FFF2-40B4-BE49-F238E27FC236}">
                <a16:creationId xmlns:a16="http://schemas.microsoft.com/office/drawing/2014/main" id="{5DBBDBCC-E26B-8243-984C-B1DC67A94FFE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>
            <a:off x="6865141" y="5167313"/>
            <a:ext cx="357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箭頭接點 56">
            <a:extLst>
              <a:ext uri="{FF2B5EF4-FFF2-40B4-BE49-F238E27FC236}">
                <a16:creationId xmlns:a16="http://schemas.microsoft.com/office/drawing/2014/main" id="{E0870794-9253-E34C-918B-A0A813D5FA3D}"/>
              </a:ext>
            </a:extLst>
          </p:cNvPr>
          <p:cNvCxnSpPr>
            <a:stCxn id="24" idx="6"/>
            <a:endCxn id="25" idx="2"/>
          </p:cNvCxnSpPr>
          <p:nvPr/>
        </p:nvCxnSpPr>
        <p:spPr>
          <a:xfrm>
            <a:off x="8798717" y="5167313"/>
            <a:ext cx="2428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BED1DAD8-9C90-B843-A513-353F846A9E08}"/>
              </a:ext>
            </a:extLst>
          </p:cNvPr>
          <p:cNvCxnSpPr/>
          <p:nvPr/>
        </p:nvCxnSpPr>
        <p:spPr>
          <a:xfrm>
            <a:off x="10454882" y="2628901"/>
            <a:ext cx="5464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45E7BA9F-E994-5340-BEAE-C0A911530B14}"/>
              </a:ext>
            </a:extLst>
          </p:cNvPr>
          <p:cNvCxnSpPr/>
          <p:nvPr/>
        </p:nvCxnSpPr>
        <p:spPr>
          <a:xfrm>
            <a:off x="10617994" y="5167313"/>
            <a:ext cx="5262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49D9EFB-E40E-B944-B28F-E71DC6CC5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35C-CF64-A54F-B73D-E2659618A01F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48738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6F92FB-3ED1-7349-8F27-2E737E468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自然語言的文詞轉移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98B1E3-7EFF-6E43-A03B-460518A0B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 喜歡 在 傍晚 的 時候 在 大樹下 吃 水果 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 平常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習慣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都 在 睡覺</a:t>
            </a:r>
            <a:r>
              <a:rPr kumimoji="1" lang="zh-TW" altLang="en-US" dirty="0"/>
              <a:t>前 眺望 玉山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A76C25-78D2-634A-A032-17755B79C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35C-CF64-A54F-B73D-E2659618A01F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00293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759920E1-2E06-784E-88BB-8B8F1E6B27E4}"/>
              </a:ext>
            </a:extLst>
          </p:cNvPr>
          <p:cNvCxnSpPr>
            <a:cxnSpLocks/>
          </p:cNvCxnSpPr>
          <p:nvPr/>
        </p:nvCxnSpPr>
        <p:spPr>
          <a:xfrm>
            <a:off x="9589036" y="3034559"/>
            <a:ext cx="1587148" cy="1"/>
          </a:xfrm>
          <a:prstGeom prst="line">
            <a:avLst/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箭頭接點 100">
            <a:extLst>
              <a:ext uri="{FF2B5EF4-FFF2-40B4-BE49-F238E27FC236}">
                <a16:creationId xmlns:a16="http://schemas.microsoft.com/office/drawing/2014/main" id="{28D596D2-7E87-AB4B-BA08-6B9F85C7A93D}"/>
              </a:ext>
            </a:extLst>
          </p:cNvPr>
          <p:cNvCxnSpPr>
            <a:stCxn id="91" idx="7"/>
            <a:endCxn id="89" idx="3"/>
          </p:cNvCxnSpPr>
          <p:nvPr/>
        </p:nvCxnSpPr>
        <p:spPr>
          <a:xfrm flipV="1">
            <a:off x="2659175" y="3145397"/>
            <a:ext cx="1320770" cy="1280094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接點 103">
            <a:extLst>
              <a:ext uri="{FF2B5EF4-FFF2-40B4-BE49-F238E27FC236}">
                <a16:creationId xmlns:a16="http://schemas.microsoft.com/office/drawing/2014/main" id="{3B91FB7C-11C0-9D4F-BC8A-93026760DF56}"/>
              </a:ext>
            </a:extLst>
          </p:cNvPr>
          <p:cNvCxnSpPr>
            <a:stCxn id="99" idx="7"/>
            <a:endCxn id="98" idx="3"/>
          </p:cNvCxnSpPr>
          <p:nvPr/>
        </p:nvCxnSpPr>
        <p:spPr>
          <a:xfrm flipV="1">
            <a:off x="4232584" y="4639335"/>
            <a:ext cx="1379918" cy="1167576"/>
          </a:xfrm>
          <a:prstGeom prst="line">
            <a:avLst/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接點 105">
            <a:extLst>
              <a:ext uri="{FF2B5EF4-FFF2-40B4-BE49-F238E27FC236}">
                <a16:creationId xmlns:a16="http://schemas.microsoft.com/office/drawing/2014/main" id="{6C67EECC-EFC4-0441-AB41-5CADB351C829}"/>
              </a:ext>
            </a:extLst>
          </p:cNvPr>
          <p:cNvCxnSpPr>
            <a:stCxn id="91" idx="5"/>
            <a:endCxn id="99" idx="1"/>
          </p:cNvCxnSpPr>
          <p:nvPr/>
        </p:nvCxnSpPr>
        <p:spPr>
          <a:xfrm>
            <a:off x="2659175" y="4639335"/>
            <a:ext cx="1379918" cy="1167576"/>
          </a:xfrm>
          <a:prstGeom prst="line">
            <a:avLst/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接點 107">
            <a:extLst>
              <a:ext uri="{FF2B5EF4-FFF2-40B4-BE49-F238E27FC236}">
                <a16:creationId xmlns:a16="http://schemas.microsoft.com/office/drawing/2014/main" id="{6A1573FD-FB95-F74A-9FC2-245F4EACE982}"/>
              </a:ext>
            </a:extLst>
          </p:cNvPr>
          <p:cNvCxnSpPr>
            <a:stCxn id="89" idx="5"/>
            <a:endCxn id="98" idx="1"/>
          </p:cNvCxnSpPr>
          <p:nvPr/>
        </p:nvCxnSpPr>
        <p:spPr>
          <a:xfrm>
            <a:off x="4173436" y="3145397"/>
            <a:ext cx="1439066" cy="1280094"/>
          </a:xfrm>
          <a:prstGeom prst="line">
            <a:avLst/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接點 109">
            <a:extLst>
              <a:ext uri="{FF2B5EF4-FFF2-40B4-BE49-F238E27FC236}">
                <a16:creationId xmlns:a16="http://schemas.microsoft.com/office/drawing/2014/main" id="{4D4B613A-9014-3B43-A47E-62B06198765B}"/>
              </a:ext>
            </a:extLst>
          </p:cNvPr>
          <p:cNvCxnSpPr>
            <a:stCxn id="98" idx="7"/>
            <a:endCxn id="92" idx="3"/>
          </p:cNvCxnSpPr>
          <p:nvPr/>
        </p:nvCxnSpPr>
        <p:spPr>
          <a:xfrm flipV="1">
            <a:off x="5805993" y="3145397"/>
            <a:ext cx="1667451" cy="1280094"/>
          </a:xfrm>
          <a:prstGeom prst="line">
            <a:avLst/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接點 111">
            <a:extLst>
              <a:ext uri="{FF2B5EF4-FFF2-40B4-BE49-F238E27FC236}">
                <a16:creationId xmlns:a16="http://schemas.microsoft.com/office/drawing/2014/main" id="{793D3C89-1819-404D-9CEB-731753C3221A}"/>
              </a:ext>
            </a:extLst>
          </p:cNvPr>
          <p:cNvCxnSpPr>
            <a:stCxn id="98" idx="6"/>
            <a:endCxn id="95" idx="2"/>
          </p:cNvCxnSpPr>
          <p:nvPr/>
        </p:nvCxnSpPr>
        <p:spPr>
          <a:xfrm>
            <a:off x="5846067" y="4532413"/>
            <a:ext cx="1587303" cy="0"/>
          </a:xfrm>
          <a:prstGeom prst="line">
            <a:avLst/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接點 115">
            <a:extLst>
              <a:ext uri="{FF2B5EF4-FFF2-40B4-BE49-F238E27FC236}">
                <a16:creationId xmlns:a16="http://schemas.microsoft.com/office/drawing/2014/main" id="{D4339527-DD99-884F-B232-7FBD145F3B4E}"/>
              </a:ext>
            </a:extLst>
          </p:cNvPr>
          <p:cNvCxnSpPr>
            <a:stCxn id="98" idx="5"/>
            <a:endCxn id="97" idx="1"/>
          </p:cNvCxnSpPr>
          <p:nvPr/>
        </p:nvCxnSpPr>
        <p:spPr>
          <a:xfrm>
            <a:off x="5805993" y="4639335"/>
            <a:ext cx="1651496" cy="1181120"/>
          </a:xfrm>
          <a:prstGeom prst="line">
            <a:avLst/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接點 119">
            <a:extLst>
              <a:ext uri="{FF2B5EF4-FFF2-40B4-BE49-F238E27FC236}">
                <a16:creationId xmlns:a16="http://schemas.microsoft.com/office/drawing/2014/main" id="{B74E628C-69C0-C040-8205-50293B8C8E3B}"/>
              </a:ext>
            </a:extLst>
          </p:cNvPr>
          <p:cNvCxnSpPr>
            <a:stCxn id="97" idx="6"/>
            <a:endCxn id="96" idx="2"/>
          </p:cNvCxnSpPr>
          <p:nvPr/>
        </p:nvCxnSpPr>
        <p:spPr>
          <a:xfrm flipV="1">
            <a:off x="7691054" y="5909682"/>
            <a:ext cx="1664417" cy="17695"/>
          </a:xfrm>
          <a:prstGeom prst="line">
            <a:avLst/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接點 121">
            <a:extLst>
              <a:ext uri="{FF2B5EF4-FFF2-40B4-BE49-F238E27FC236}">
                <a16:creationId xmlns:a16="http://schemas.microsoft.com/office/drawing/2014/main" id="{D8CF3F9F-D01B-964E-AB8F-97A4C610DA75}"/>
              </a:ext>
            </a:extLst>
          </p:cNvPr>
          <p:cNvCxnSpPr>
            <a:cxnSpLocks/>
            <a:endCxn id="93" idx="3"/>
          </p:cNvCxnSpPr>
          <p:nvPr/>
        </p:nvCxnSpPr>
        <p:spPr>
          <a:xfrm flipV="1">
            <a:off x="7772762" y="3145397"/>
            <a:ext cx="1622783" cy="1312348"/>
          </a:xfrm>
          <a:prstGeom prst="line">
            <a:avLst/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接點 123">
            <a:extLst>
              <a:ext uri="{FF2B5EF4-FFF2-40B4-BE49-F238E27FC236}">
                <a16:creationId xmlns:a16="http://schemas.microsoft.com/office/drawing/2014/main" id="{4FEDE6FD-A3D0-0040-B774-4E7BBDE9FB06}"/>
              </a:ext>
            </a:extLst>
          </p:cNvPr>
          <p:cNvCxnSpPr>
            <a:stCxn id="96" idx="7"/>
            <a:endCxn id="94" idx="3"/>
          </p:cNvCxnSpPr>
          <p:nvPr/>
        </p:nvCxnSpPr>
        <p:spPr>
          <a:xfrm flipV="1">
            <a:off x="9589036" y="4639335"/>
            <a:ext cx="1490403" cy="1163425"/>
          </a:xfrm>
          <a:prstGeom prst="line">
            <a:avLst/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橢圓 90">
            <a:extLst>
              <a:ext uri="{FF2B5EF4-FFF2-40B4-BE49-F238E27FC236}">
                <a16:creationId xmlns:a16="http://schemas.microsoft.com/office/drawing/2014/main" id="{05725CC8-D4D6-B545-992F-6BDAE21FBBFA}"/>
              </a:ext>
            </a:extLst>
          </p:cNvPr>
          <p:cNvSpPr/>
          <p:nvPr/>
        </p:nvSpPr>
        <p:spPr>
          <a:xfrm>
            <a:off x="2425610" y="4381203"/>
            <a:ext cx="273639" cy="302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2" name="橢圓 91">
            <a:extLst>
              <a:ext uri="{FF2B5EF4-FFF2-40B4-BE49-F238E27FC236}">
                <a16:creationId xmlns:a16="http://schemas.microsoft.com/office/drawing/2014/main" id="{8FA3437C-8D34-F941-AFDA-0195A086A846}"/>
              </a:ext>
            </a:extLst>
          </p:cNvPr>
          <p:cNvSpPr/>
          <p:nvPr/>
        </p:nvSpPr>
        <p:spPr>
          <a:xfrm>
            <a:off x="7433370" y="2887265"/>
            <a:ext cx="273639" cy="302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4" name="橢圓 93">
            <a:extLst>
              <a:ext uri="{FF2B5EF4-FFF2-40B4-BE49-F238E27FC236}">
                <a16:creationId xmlns:a16="http://schemas.microsoft.com/office/drawing/2014/main" id="{F707766F-DD30-DE4C-8F5B-DEB59CBCAE86}"/>
              </a:ext>
            </a:extLst>
          </p:cNvPr>
          <p:cNvSpPr/>
          <p:nvPr/>
        </p:nvSpPr>
        <p:spPr>
          <a:xfrm>
            <a:off x="11039365" y="4381203"/>
            <a:ext cx="273639" cy="302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5" name="橢圓 94">
            <a:extLst>
              <a:ext uri="{FF2B5EF4-FFF2-40B4-BE49-F238E27FC236}">
                <a16:creationId xmlns:a16="http://schemas.microsoft.com/office/drawing/2014/main" id="{E8E13164-9E3F-E74B-B393-7FD120DF3792}"/>
              </a:ext>
            </a:extLst>
          </p:cNvPr>
          <p:cNvSpPr/>
          <p:nvPr/>
        </p:nvSpPr>
        <p:spPr>
          <a:xfrm>
            <a:off x="7433370" y="4381203"/>
            <a:ext cx="273639" cy="302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8" name="橢圓 97">
            <a:extLst>
              <a:ext uri="{FF2B5EF4-FFF2-40B4-BE49-F238E27FC236}">
                <a16:creationId xmlns:a16="http://schemas.microsoft.com/office/drawing/2014/main" id="{B5669BE9-621E-8F48-B65B-2762D062212B}"/>
              </a:ext>
            </a:extLst>
          </p:cNvPr>
          <p:cNvSpPr/>
          <p:nvPr/>
        </p:nvSpPr>
        <p:spPr>
          <a:xfrm>
            <a:off x="5572428" y="4381203"/>
            <a:ext cx="273639" cy="302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76F92FB-3ED1-7349-8F27-2E737E468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自然語言的文詞轉移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7AD7E1F8-7BF3-DE45-980B-8E30D1310877}"/>
              </a:ext>
            </a:extLst>
          </p:cNvPr>
          <p:cNvSpPr/>
          <p:nvPr/>
        </p:nvSpPr>
        <p:spPr>
          <a:xfrm>
            <a:off x="1903018" y="3891856"/>
            <a:ext cx="1318822" cy="1281114"/>
          </a:xfrm>
          <a:prstGeom prst="ellipse">
            <a:avLst/>
          </a:prstGeom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</a:t>
            </a:r>
          </a:p>
        </p:txBody>
      </p:sp>
      <p:grpSp>
        <p:nvGrpSpPr>
          <p:cNvPr id="127" name="群組 126">
            <a:extLst>
              <a:ext uri="{FF2B5EF4-FFF2-40B4-BE49-F238E27FC236}">
                <a16:creationId xmlns:a16="http://schemas.microsoft.com/office/drawing/2014/main" id="{11A2D19F-95BD-DC49-B5D9-95B0E6D14220}"/>
              </a:ext>
            </a:extLst>
          </p:cNvPr>
          <p:cNvGrpSpPr/>
          <p:nvPr/>
        </p:nvGrpSpPr>
        <p:grpSpPr>
          <a:xfrm>
            <a:off x="3417279" y="2397918"/>
            <a:ext cx="1318822" cy="1281114"/>
            <a:chOff x="3476427" y="2834877"/>
            <a:chExt cx="1318822" cy="1281114"/>
          </a:xfrm>
        </p:grpSpPr>
        <p:sp>
          <p:nvSpPr>
            <p:cNvPr id="89" name="橢圓 88">
              <a:extLst>
                <a:ext uri="{FF2B5EF4-FFF2-40B4-BE49-F238E27FC236}">
                  <a16:creationId xmlns:a16="http://schemas.microsoft.com/office/drawing/2014/main" id="{91AA3FA9-955F-BB46-BB23-E05CE45CA2F5}"/>
                </a:ext>
              </a:extLst>
            </p:cNvPr>
            <p:cNvSpPr/>
            <p:nvPr/>
          </p:nvSpPr>
          <p:spPr>
            <a:xfrm>
              <a:off x="3999019" y="3324224"/>
              <a:ext cx="273639" cy="3024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22B49A2F-F8AA-634F-8625-3C0EF650A60E}"/>
                </a:ext>
              </a:extLst>
            </p:cNvPr>
            <p:cNvSpPr/>
            <p:nvPr/>
          </p:nvSpPr>
          <p:spPr>
            <a:xfrm>
              <a:off x="3476427" y="2834877"/>
              <a:ext cx="1318822" cy="1281114"/>
            </a:xfrm>
            <a:prstGeom prst="ellipse">
              <a:avLst/>
            </a:prstGeom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8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喜歡</a:t>
              </a:r>
            </a:p>
          </p:txBody>
        </p:sp>
      </p:grpSp>
      <p:grpSp>
        <p:nvGrpSpPr>
          <p:cNvPr id="126" name="群組 125">
            <a:extLst>
              <a:ext uri="{FF2B5EF4-FFF2-40B4-BE49-F238E27FC236}">
                <a16:creationId xmlns:a16="http://schemas.microsoft.com/office/drawing/2014/main" id="{3DCCBDB2-2213-0E42-B032-CB25C2172052}"/>
              </a:ext>
            </a:extLst>
          </p:cNvPr>
          <p:cNvGrpSpPr/>
          <p:nvPr/>
        </p:nvGrpSpPr>
        <p:grpSpPr>
          <a:xfrm>
            <a:off x="3476427" y="5273276"/>
            <a:ext cx="1318822" cy="1281114"/>
            <a:chOff x="3476427" y="5273276"/>
            <a:chExt cx="1318822" cy="1281114"/>
          </a:xfrm>
        </p:grpSpPr>
        <p:sp>
          <p:nvSpPr>
            <p:cNvPr id="99" name="橢圓 98">
              <a:extLst>
                <a:ext uri="{FF2B5EF4-FFF2-40B4-BE49-F238E27FC236}">
                  <a16:creationId xmlns:a16="http://schemas.microsoft.com/office/drawing/2014/main" id="{3AC3AF2B-1098-9C4F-9421-C79196CA28B7}"/>
                </a:ext>
              </a:extLst>
            </p:cNvPr>
            <p:cNvSpPr/>
            <p:nvPr/>
          </p:nvSpPr>
          <p:spPr>
            <a:xfrm>
              <a:off x="3999019" y="5762623"/>
              <a:ext cx="273639" cy="3024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3E74077E-87AC-134A-A0EF-8A2D8295349D}"/>
                </a:ext>
              </a:extLst>
            </p:cNvPr>
            <p:cNvSpPr/>
            <p:nvPr/>
          </p:nvSpPr>
          <p:spPr>
            <a:xfrm>
              <a:off x="3476427" y="5273276"/>
              <a:ext cx="1318822" cy="1281114"/>
            </a:xfrm>
            <a:prstGeom prst="ellipse">
              <a:avLst/>
            </a:prstGeom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8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平常</a:t>
              </a:r>
            </a:p>
          </p:txBody>
        </p:sp>
      </p:grpSp>
      <p:sp>
        <p:nvSpPr>
          <p:cNvPr id="8" name="橢圓 7">
            <a:extLst>
              <a:ext uri="{FF2B5EF4-FFF2-40B4-BE49-F238E27FC236}">
                <a16:creationId xmlns:a16="http://schemas.microsoft.com/office/drawing/2014/main" id="{24BD04F8-CCC2-3C46-8F8D-65B84E25046E}"/>
              </a:ext>
            </a:extLst>
          </p:cNvPr>
          <p:cNvSpPr/>
          <p:nvPr/>
        </p:nvSpPr>
        <p:spPr>
          <a:xfrm>
            <a:off x="6910778" y="2397918"/>
            <a:ext cx="1318822" cy="1281114"/>
          </a:xfrm>
          <a:prstGeom prst="ellipse">
            <a:avLst/>
          </a:prstGeom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傍晚</a:t>
            </a: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B5D7127-B95D-7745-9474-DCB01AE2B49B}"/>
              </a:ext>
            </a:extLst>
          </p:cNvPr>
          <p:cNvSpPr/>
          <p:nvPr/>
        </p:nvSpPr>
        <p:spPr>
          <a:xfrm>
            <a:off x="5049836" y="3891856"/>
            <a:ext cx="1318822" cy="1281114"/>
          </a:xfrm>
          <a:prstGeom prst="ellipse">
            <a:avLst/>
          </a:prstGeom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540969F4-DB38-5542-92DD-97D34C20C252}"/>
              </a:ext>
            </a:extLst>
          </p:cNvPr>
          <p:cNvSpPr/>
          <p:nvPr/>
        </p:nvSpPr>
        <p:spPr>
          <a:xfrm>
            <a:off x="6910778" y="3891856"/>
            <a:ext cx="1318822" cy="1281114"/>
          </a:xfrm>
          <a:prstGeom prst="ellipse">
            <a:avLst/>
          </a:prstGeom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睡覺前</a:t>
            </a:r>
          </a:p>
        </p:txBody>
      </p: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E2CC916A-7F50-2A42-98EE-AF56FED73547}"/>
              </a:ext>
            </a:extLst>
          </p:cNvPr>
          <p:cNvGrpSpPr/>
          <p:nvPr/>
        </p:nvGrpSpPr>
        <p:grpSpPr>
          <a:xfrm>
            <a:off x="6894823" y="5286820"/>
            <a:ext cx="1318822" cy="1281114"/>
            <a:chOff x="6910778" y="5576886"/>
            <a:chExt cx="1318822" cy="1281114"/>
          </a:xfrm>
        </p:grpSpPr>
        <p:sp>
          <p:nvSpPr>
            <p:cNvPr id="97" name="橢圓 96">
              <a:extLst>
                <a:ext uri="{FF2B5EF4-FFF2-40B4-BE49-F238E27FC236}">
                  <a16:creationId xmlns:a16="http://schemas.microsoft.com/office/drawing/2014/main" id="{B4E6BF71-EBBE-A544-9F56-7333CA74D3F8}"/>
                </a:ext>
              </a:extLst>
            </p:cNvPr>
            <p:cNvSpPr/>
            <p:nvPr/>
          </p:nvSpPr>
          <p:spPr>
            <a:xfrm>
              <a:off x="7433370" y="6066233"/>
              <a:ext cx="273639" cy="3024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D93F279C-B653-BB46-BD84-A928BFC85E7D}"/>
                </a:ext>
              </a:extLst>
            </p:cNvPr>
            <p:cNvSpPr/>
            <p:nvPr/>
          </p:nvSpPr>
          <p:spPr>
            <a:xfrm>
              <a:off x="6910778" y="5576886"/>
              <a:ext cx="1318822" cy="1281114"/>
            </a:xfrm>
            <a:prstGeom prst="ellipse">
              <a:avLst/>
            </a:prstGeom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8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大樹下</a:t>
              </a:r>
            </a:p>
          </p:txBody>
        </p:sp>
      </p:grpSp>
      <p:grpSp>
        <p:nvGrpSpPr>
          <p:cNvPr id="131" name="群組 130">
            <a:extLst>
              <a:ext uri="{FF2B5EF4-FFF2-40B4-BE49-F238E27FC236}">
                <a16:creationId xmlns:a16="http://schemas.microsoft.com/office/drawing/2014/main" id="{76FFE691-DB5F-CF4B-91B5-210230E9B02D}"/>
              </a:ext>
            </a:extLst>
          </p:cNvPr>
          <p:cNvGrpSpPr/>
          <p:nvPr/>
        </p:nvGrpSpPr>
        <p:grpSpPr>
          <a:xfrm>
            <a:off x="8832879" y="5271897"/>
            <a:ext cx="1318822" cy="1281114"/>
            <a:chOff x="8832879" y="5098302"/>
            <a:chExt cx="1318822" cy="1281114"/>
          </a:xfrm>
        </p:grpSpPr>
        <p:sp>
          <p:nvSpPr>
            <p:cNvPr id="96" name="橢圓 95">
              <a:extLst>
                <a:ext uri="{FF2B5EF4-FFF2-40B4-BE49-F238E27FC236}">
                  <a16:creationId xmlns:a16="http://schemas.microsoft.com/office/drawing/2014/main" id="{F56477BE-93EB-7044-9DC6-3501B3F560CC}"/>
                </a:ext>
              </a:extLst>
            </p:cNvPr>
            <p:cNvSpPr/>
            <p:nvPr/>
          </p:nvSpPr>
          <p:spPr>
            <a:xfrm>
              <a:off x="9355471" y="5584877"/>
              <a:ext cx="273639" cy="3024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CA609A4C-D43E-6147-AFE6-AE34C518F485}"/>
                </a:ext>
              </a:extLst>
            </p:cNvPr>
            <p:cNvSpPr/>
            <p:nvPr/>
          </p:nvSpPr>
          <p:spPr>
            <a:xfrm>
              <a:off x="8832879" y="5098302"/>
              <a:ext cx="1318822" cy="1281114"/>
            </a:xfrm>
            <a:prstGeom prst="ellipse">
              <a:avLst/>
            </a:prstGeom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8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吃</a:t>
              </a:r>
            </a:p>
          </p:txBody>
        </p:sp>
      </p:grpSp>
      <p:sp>
        <p:nvSpPr>
          <p:cNvPr id="14" name="橢圓 13">
            <a:extLst>
              <a:ext uri="{FF2B5EF4-FFF2-40B4-BE49-F238E27FC236}">
                <a16:creationId xmlns:a16="http://schemas.microsoft.com/office/drawing/2014/main" id="{33ED7AF4-BE4A-594A-860F-9CC4D7188D47}"/>
              </a:ext>
            </a:extLst>
          </p:cNvPr>
          <p:cNvSpPr/>
          <p:nvPr/>
        </p:nvSpPr>
        <p:spPr>
          <a:xfrm>
            <a:off x="10516773" y="3891856"/>
            <a:ext cx="1318822" cy="1281114"/>
          </a:xfrm>
          <a:prstGeom prst="ellipse">
            <a:avLst/>
          </a:prstGeom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水果</a:t>
            </a:r>
          </a:p>
        </p:txBody>
      </p:sp>
      <p:grpSp>
        <p:nvGrpSpPr>
          <p:cNvPr id="129" name="群組 128">
            <a:extLst>
              <a:ext uri="{FF2B5EF4-FFF2-40B4-BE49-F238E27FC236}">
                <a16:creationId xmlns:a16="http://schemas.microsoft.com/office/drawing/2014/main" id="{09ACD243-31A5-1A4E-81F6-174E6EAE1114}"/>
              </a:ext>
            </a:extLst>
          </p:cNvPr>
          <p:cNvGrpSpPr/>
          <p:nvPr/>
        </p:nvGrpSpPr>
        <p:grpSpPr>
          <a:xfrm>
            <a:off x="8832879" y="2397918"/>
            <a:ext cx="1318822" cy="1281114"/>
            <a:chOff x="8832879" y="2834877"/>
            <a:chExt cx="1318822" cy="1281114"/>
          </a:xfrm>
        </p:grpSpPr>
        <p:sp>
          <p:nvSpPr>
            <p:cNvPr id="93" name="橢圓 92">
              <a:extLst>
                <a:ext uri="{FF2B5EF4-FFF2-40B4-BE49-F238E27FC236}">
                  <a16:creationId xmlns:a16="http://schemas.microsoft.com/office/drawing/2014/main" id="{F6057BCE-F35A-704D-B231-68843AC25641}"/>
                </a:ext>
              </a:extLst>
            </p:cNvPr>
            <p:cNvSpPr/>
            <p:nvPr/>
          </p:nvSpPr>
          <p:spPr>
            <a:xfrm>
              <a:off x="9355471" y="3324224"/>
              <a:ext cx="273639" cy="3024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8EB1DCEA-E184-3748-99C4-10A8F06F9679}"/>
                </a:ext>
              </a:extLst>
            </p:cNvPr>
            <p:cNvSpPr/>
            <p:nvPr/>
          </p:nvSpPr>
          <p:spPr>
            <a:xfrm>
              <a:off x="8832879" y="2834877"/>
              <a:ext cx="1318822" cy="1281114"/>
            </a:xfrm>
            <a:prstGeom prst="ellipse">
              <a:avLst/>
            </a:prstGeom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8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眺望</a:t>
              </a:r>
            </a:p>
          </p:txBody>
        </p:sp>
      </p:grpSp>
      <p:sp>
        <p:nvSpPr>
          <p:cNvPr id="57" name="內容版面配置區 2">
            <a:extLst>
              <a:ext uri="{FF2B5EF4-FFF2-40B4-BE49-F238E27FC236}">
                <a16:creationId xmlns:a16="http://schemas.microsoft.com/office/drawing/2014/main" id="{83D8DC27-9627-A643-9A22-DB3E120A0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7351"/>
            <a:ext cx="5749341" cy="4279612"/>
          </a:xfrm>
        </p:spPr>
        <p:txBody>
          <a:bodyPr/>
          <a:lstStyle/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詞彙的轉移具有語意意義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7C0265A-29AF-3249-87DF-19375DAA3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35C-CF64-A54F-B73D-E2659618A01F}" type="slidenum">
              <a:rPr kumimoji="1" lang="zh-TW" altLang="en-US" smtClean="0"/>
              <a:t>17</a:t>
            </a:fld>
            <a:endParaRPr kumimoji="1"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10191170-6542-254B-9E9A-CC6AF84FDD06}"/>
              </a:ext>
            </a:extLst>
          </p:cNvPr>
          <p:cNvSpPr/>
          <p:nvPr/>
        </p:nvSpPr>
        <p:spPr>
          <a:xfrm>
            <a:off x="10516773" y="2397918"/>
            <a:ext cx="1318822" cy="1281114"/>
          </a:xfrm>
          <a:prstGeom prst="ellipse">
            <a:avLst/>
          </a:prstGeom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玉山</a:t>
            </a:r>
          </a:p>
        </p:txBody>
      </p:sp>
    </p:spTree>
    <p:extLst>
      <p:ext uri="{BB962C8B-B14F-4D97-AF65-F5344CB8AC3E}">
        <p14:creationId xmlns:p14="http://schemas.microsoft.com/office/powerpoint/2010/main" val="557894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B4F1DE-D4B3-B340-8480-479FFCDDF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數位軌跡的頁面轉移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6F253362-A125-2D46-A47A-E155A358BFDD}"/>
              </a:ext>
            </a:extLst>
          </p:cNvPr>
          <p:cNvSpPr/>
          <p:nvPr/>
        </p:nvSpPr>
        <p:spPr>
          <a:xfrm>
            <a:off x="1685927" y="1828801"/>
            <a:ext cx="1576389" cy="160019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登入</a:t>
            </a:r>
            <a:br>
              <a:rPr kumimoji="1" lang="en-US" altLang="zh-CN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General_01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507C2BF-5C50-5B43-91D3-BDD81AE989EB}"/>
              </a:ext>
            </a:extLst>
          </p:cNvPr>
          <p:cNvSpPr/>
          <p:nvPr/>
        </p:nvSpPr>
        <p:spPr>
          <a:xfrm>
            <a:off x="3487340" y="1828801"/>
            <a:ext cx="1576389" cy="16001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帳戶一覽</a:t>
            </a:r>
            <a:endParaRPr kumimoji="1"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General_02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3322B3B8-8320-004D-B5AD-1AB1CF7F5F93}"/>
              </a:ext>
            </a:extLst>
          </p:cNvPr>
          <p:cNvSpPr/>
          <p:nvPr/>
        </p:nvSpPr>
        <p:spPr>
          <a:xfrm>
            <a:off x="5288753" y="1828801"/>
            <a:ext cx="1576389" cy="16001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信用卡卡種一覽</a:t>
            </a: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CAG_01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2" name="圖形 11" descr="使用者">
            <a:extLst>
              <a:ext uri="{FF2B5EF4-FFF2-40B4-BE49-F238E27FC236}">
                <a16:creationId xmlns:a16="http://schemas.microsoft.com/office/drawing/2014/main" id="{E4C55DC7-F2E7-C94E-881E-94CC5727B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171701"/>
            <a:ext cx="914400" cy="914400"/>
          </a:xfrm>
          <a:prstGeom prst="rect">
            <a:avLst/>
          </a:prstGeom>
        </p:spPr>
      </p:pic>
      <p:pic>
        <p:nvPicPr>
          <p:cNvPr id="13" name="圖形 12" descr="使用者">
            <a:extLst>
              <a:ext uri="{FF2B5EF4-FFF2-40B4-BE49-F238E27FC236}">
                <a16:creationId xmlns:a16="http://schemas.microsoft.com/office/drawing/2014/main" id="{90F7D856-F804-9841-B7D3-6E586F5E8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199" y="4652964"/>
            <a:ext cx="914400" cy="914400"/>
          </a:xfrm>
          <a:prstGeom prst="rect">
            <a:avLst/>
          </a:prstGeom>
        </p:spPr>
      </p:pic>
      <p:sp>
        <p:nvSpPr>
          <p:cNvPr id="18" name="橢圓 17">
            <a:extLst>
              <a:ext uri="{FF2B5EF4-FFF2-40B4-BE49-F238E27FC236}">
                <a16:creationId xmlns:a16="http://schemas.microsoft.com/office/drawing/2014/main" id="{747602FE-8103-934D-BB7C-AC47A1CF022F}"/>
              </a:ext>
            </a:extLst>
          </p:cNvPr>
          <p:cNvSpPr/>
          <p:nvPr/>
        </p:nvSpPr>
        <p:spPr>
          <a:xfrm>
            <a:off x="7090166" y="1828801"/>
            <a:ext cx="1576389" cy="16001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Line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Pay</a:t>
            </a:r>
            <a:r>
              <a:rPr kumimoji="1"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卡優惠說明</a:t>
            </a:r>
            <a:b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CAG_011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144A5244-887C-8240-9E82-906BB3BB8DEF}"/>
              </a:ext>
            </a:extLst>
          </p:cNvPr>
          <p:cNvSpPr/>
          <p:nvPr/>
        </p:nvSpPr>
        <p:spPr>
          <a:xfrm>
            <a:off x="1685926" y="4367213"/>
            <a:ext cx="1576389" cy="1600199"/>
          </a:xfrm>
          <a:prstGeom prst="ellipse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登入</a:t>
            </a:r>
            <a:endParaRPr kumimoji="1" lang="en-US" altLang="zh-CN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General_01</a:t>
            </a:r>
            <a:endParaRPr kumimoji="1" lang="zh-TW" altLang="en-US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9F03E1B4-979F-984F-8D76-B00E24CBA167}"/>
              </a:ext>
            </a:extLst>
          </p:cNvPr>
          <p:cNvSpPr/>
          <p:nvPr/>
        </p:nvSpPr>
        <p:spPr>
          <a:xfrm>
            <a:off x="3481384" y="4367213"/>
            <a:ext cx="1576389" cy="160019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帳戶一覽</a:t>
            </a:r>
            <a:endParaRPr kumimoji="1" lang="en-US" altLang="zh-TW" dirty="0">
              <a:solidFill>
                <a:sysClr val="windowText" lastClr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General_02</a:t>
            </a:r>
            <a:endParaRPr kumimoji="1" lang="zh-TW" altLang="en-US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522B881C-D44C-1E4C-8E8B-246E46F4551A}"/>
              </a:ext>
            </a:extLst>
          </p:cNvPr>
          <p:cNvSpPr/>
          <p:nvPr/>
        </p:nvSpPr>
        <p:spPr>
          <a:xfrm>
            <a:off x="5288752" y="4367213"/>
            <a:ext cx="1576389" cy="160019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信用卡申請注意事項</a:t>
            </a:r>
            <a:br>
              <a:rPr kumimoji="1" lang="en-US" altLang="zh-CN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en-US" altLang="zh-TW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CA_01</a:t>
            </a:r>
            <a:endParaRPr kumimoji="1" lang="zh-TW" altLang="en-US" dirty="0">
              <a:solidFill>
                <a:sysClr val="windowText" lastClr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12069DA5-4D11-6C4E-B92A-F8626A3D818C}"/>
              </a:ext>
            </a:extLst>
          </p:cNvPr>
          <p:cNvSpPr/>
          <p:nvPr/>
        </p:nvSpPr>
        <p:spPr>
          <a:xfrm>
            <a:off x="7222328" y="4367213"/>
            <a:ext cx="1576389" cy="160019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信用卡申請</a:t>
            </a:r>
            <a:r>
              <a:rPr kumimoji="1" lang="zh-CN" altLang="en-US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填寫頁</a:t>
            </a:r>
            <a:br>
              <a:rPr kumimoji="1" lang="en-US" altLang="zh-CN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en-US" altLang="zh-TW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CA_02</a:t>
            </a:r>
            <a:endParaRPr kumimoji="1" lang="zh-TW" altLang="en-US" dirty="0">
              <a:solidFill>
                <a:sysClr val="windowText" lastClr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315CE5DE-9565-0442-A5F4-AECAE2F72AA3}"/>
              </a:ext>
            </a:extLst>
          </p:cNvPr>
          <p:cNvSpPr/>
          <p:nvPr/>
        </p:nvSpPr>
        <p:spPr>
          <a:xfrm>
            <a:off x="9041605" y="4367213"/>
            <a:ext cx="1576389" cy="160019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信用卡申請</a:t>
            </a:r>
            <a:r>
              <a:rPr kumimoji="1" lang="zh-CN" altLang="en-US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確認頁</a:t>
            </a:r>
            <a:br>
              <a:rPr kumimoji="1" lang="en-US" altLang="zh-CN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en-US" altLang="zh-TW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CA_03</a:t>
            </a:r>
            <a:endParaRPr kumimoji="1" lang="zh-TW" altLang="en-US" dirty="0">
              <a:solidFill>
                <a:sysClr val="windowText" lastClr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38AA0546-EEE6-C74A-B197-87CEF020D190}"/>
              </a:ext>
            </a:extLst>
          </p:cNvPr>
          <p:cNvSpPr/>
          <p:nvPr/>
        </p:nvSpPr>
        <p:spPr>
          <a:xfrm>
            <a:off x="8878493" y="1828801"/>
            <a:ext cx="1576389" cy="16001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功能總覽</a:t>
            </a:r>
            <a:b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General_03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FA9DD0A1-3975-C34B-817F-2E94952C1323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3262316" y="2628901"/>
            <a:ext cx="225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8EDC25CE-7278-764D-9A83-642CE6652E6F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5063729" y="2628901"/>
            <a:ext cx="225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52290630-EB72-D54D-99D3-1B4D3762D742}"/>
              </a:ext>
            </a:extLst>
          </p:cNvPr>
          <p:cNvCxnSpPr>
            <a:stCxn id="8" idx="6"/>
            <a:endCxn id="18" idx="2"/>
          </p:cNvCxnSpPr>
          <p:nvPr/>
        </p:nvCxnSpPr>
        <p:spPr>
          <a:xfrm>
            <a:off x="6865142" y="2628901"/>
            <a:ext cx="225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6C7DBFF0-5F87-524E-AF0B-7FE6FA9CAF56}"/>
              </a:ext>
            </a:extLst>
          </p:cNvPr>
          <p:cNvCxnSpPr>
            <a:stCxn id="18" idx="6"/>
            <a:endCxn id="26" idx="2"/>
          </p:cNvCxnSpPr>
          <p:nvPr/>
        </p:nvCxnSpPr>
        <p:spPr>
          <a:xfrm>
            <a:off x="8666555" y="2628901"/>
            <a:ext cx="211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ECB79903-AD49-A14D-9077-BB9F1E35CE1D}"/>
              </a:ext>
            </a:extLst>
          </p:cNvPr>
          <p:cNvCxnSpPr>
            <a:stCxn id="20" idx="6"/>
            <a:endCxn id="21" idx="2"/>
          </p:cNvCxnSpPr>
          <p:nvPr/>
        </p:nvCxnSpPr>
        <p:spPr>
          <a:xfrm>
            <a:off x="3262315" y="5167313"/>
            <a:ext cx="2190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箭頭接點 50">
            <a:extLst>
              <a:ext uri="{FF2B5EF4-FFF2-40B4-BE49-F238E27FC236}">
                <a16:creationId xmlns:a16="http://schemas.microsoft.com/office/drawing/2014/main" id="{52FFAEB7-673C-6745-A3B3-A3229239CC67}"/>
              </a:ext>
            </a:extLst>
          </p:cNvPr>
          <p:cNvCxnSpPr>
            <a:cxnSpLocks/>
            <a:stCxn id="21" idx="6"/>
            <a:endCxn id="23" idx="2"/>
          </p:cNvCxnSpPr>
          <p:nvPr/>
        </p:nvCxnSpPr>
        <p:spPr>
          <a:xfrm>
            <a:off x="5057773" y="5167313"/>
            <a:ext cx="230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54">
            <a:extLst>
              <a:ext uri="{FF2B5EF4-FFF2-40B4-BE49-F238E27FC236}">
                <a16:creationId xmlns:a16="http://schemas.microsoft.com/office/drawing/2014/main" id="{5DBBDBCC-E26B-8243-984C-B1DC67A94FFE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>
            <a:off x="6865141" y="5167313"/>
            <a:ext cx="357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箭頭接點 56">
            <a:extLst>
              <a:ext uri="{FF2B5EF4-FFF2-40B4-BE49-F238E27FC236}">
                <a16:creationId xmlns:a16="http://schemas.microsoft.com/office/drawing/2014/main" id="{E0870794-9253-E34C-918B-A0A813D5FA3D}"/>
              </a:ext>
            </a:extLst>
          </p:cNvPr>
          <p:cNvCxnSpPr>
            <a:stCxn id="24" idx="6"/>
            <a:endCxn id="25" idx="2"/>
          </p:cNvCxnSpPr>
          <p:nvPr/>
        </p:nvCxnSpPr>
        <p:spPr>
          <a:xfrm>
            <a:off x="8798717" y="5167313"/>
            <a:ext cx="2428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B3A03C90-1565-564F-A9F6-01C681F9BA48}"/>
              </a:ext>
            </a:extLst>
          </p:cNvPr>
          <p:cNvCxnSpPr>
            <a:stCxn id="26" idx="6"/>
          </p:cNvCxnSpPr>
          <p:nvPr/>
        </p:nvCxnSpPr>
        <p:spPr>
          <a:xfrm>
            <a:off x="10454882" y="2628901"/>
            <a:ext cx="5464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A5459A9B-93D9-F840-8ED0-4D7F2B02C58C}"/>
              </a:ext>
            </a:extLst>
          </p:cNvPr>
          <p:cNvCxnSpPr>
            <a:stCxn id="25" idx="6"/>
          </p:cNvCxnSpPr>
          <p:nvPr/>
        </p:nvCxnSpPr>
        <p:spPr>
          <a:xfrm>
            <a:off x="10617994" y="5167313"/>
            <a:ext cx="5262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CB23667-E54A-EF4C-AF3E-EEE08EF4D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35C-CF64-A54F-B73D-E2659618A01F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50202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3E704E-4364-0D4F-9F42-0BB463DCB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數位軌跡的頁面轉移</a:t>
            </a:r>
          </a:p>
        </p:txBody>
      </p:sp>
      <p:sp>
        <p:nvSpPr>
          <p:cNvPr id="29" name="內容版面配置區 2">
            <a:extLst>
              <a:ext uri="{FF2B5EF4-FFF2-40B4-BE49-F238E27FC236}">
                <a16:creationId xmlns:a16="http://schemas.microsoft.com/office/drawing/2014/main" id="{6AE9BBA4-A74F-B44D-BFC0-76B3B60AB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471613"/>
            <a:ext cx="11158538" cy="4705350"/>
          </a:xfrm>
        </p:spPr>
        <p:txBody>
          <a:bodyPr/>
          <a:lstStyle/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數位軌跡的頁面轉移也有其意義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A74403E-84F5-684E-A4BC-9550145FC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35C-CF64-A54F-B73D-E2659618A01F}" type="slidenum">
              <a:rPr kumimoji="1" lang="zh-TW" altLang="en-US" smtClean="0"/>
              <a:t>19</a:t>
            </a:fld>
            <a:endParaRPr kumimoji="1" lang="zh-TW" altLang="en-US"/>
          </a:p>
        </p:txBody>
      </p:sp>
      <p:pic>
        <p:nvPicPr>
          <p:cNvPr id="24" name="圖形 23" descr="使用者">
            <a:extLst>
              <a:ext uri="{FF2B5EF4-FFF2-40B4-BE49-F238E27FC236}">
                <a16:creationId xmlns:a16="http://schemas.microsoft.com/office/drawing/2014/main" id="{D183EACF-392A-7246-840D-6DC2C4748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199" y="4652964"/>
            <a:ext cx="914400" cy="914400"/>
          </a:xfrm>
          <a:prstGeom prst="rect">
            <a:avLst/>
          </a:prstGeom>
        </p:spPr>
      </p:pic>
      <p:sp>
        <p:nvSpPr>
          <p:cNvPr id="26" name="橢圓 25">
            <a:extLst>
              <a:ext uri="{FF2B5EF4-FFF2-40B4-BE49-F238E27FC236}">
                <a16:creationId xmlns:a16="http://schemas.microsoft.com/office/drawing/2014/main" id="{1E1B1DA3-2DBF-014F-8474-A7126E01C59D}"/>
              </a:ext>
            </a:extLst>
          </p:cNvPr>
          <p:cNvSpPr/>
          <p:nvPr/>
        </p:nvSpPr>
        <p:spPr>
          <a:xfrm>
            <a:off x="1685926" y="4367213"/>
            <a:ext cx="1576389" cy="1600199"/>
          </a:xfrm>
          <a:prstGeom prst="ellipse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登入</a:t>
            </a:r>
            <a:endParaRPr kumimoji="1" lang="en-US" altLang="zh-CN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General_01</a:t>
            </a:r>
            <a:endParaRPr kumimoji="1" lang="zh-TW" altLang="en-US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159BA0C0-5461-C245-9FCC-A3570002227E}"/>
              </a:ext>
            </a:extLst>
          </p:cNvPr>
          <p:cNvSpPr/>
          <p:nvPr/>
        </p:nvSpPr>
        <p:spPr>
          <a:xfrm>
            <a:off x="3481384" y="4367213"/>
            <a:ext cx="1576389" cy="160019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帳戶一覽</a:t>
            </a:r>
            <a:endParaRPr kumimoji="1" lang="en-US" altLang="zh-TW" dirty="0">
              <a:solidFill>
                <a:sysClr val="windowText" lastClr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General_02</a:t>
            </a:r>
            <a:endParaRPr kumimoji="1" lang="zh-TW" altLang="en-US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9752E054-C244-1F47-AF20-7C7AA6714E55}"/>
              </a:ext>
            </a:extLst>
          </p:cNvPr>
          <p:cNvSpPr/>
          <p:nvPr/>
        </p:nvSpPr>
        <p:spPr>
          <a:xfrm>
            <a:off x="5288752" y="4367213"/>
            <a:ext cx="1576389" cy="160019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信用卡申請注意事項</a:t>
            </a:r>
            <a:br>
              <a:rPr kumimoji="1" lang="en-US" altLang="zh-CN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en-US" altLang="zh-TW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CA_01</a:t>
            </a:r>
            <a:endParaRPr kumimoji="1" lang="zh-TW" altLang="en-US" dirty="0">
              <a:solidFill>
                <a:sysClr val="windowText" lastClr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DA59796D-6009-304B-887D-24C2BAC2328B}"/>
              </a:ext>
            </a:extLst>
          </p:cNvPr>
          <p:cNvSpPr/>
          <p:nvPr/>
        </p:nvSpPr>
        <p:spPr>
          <a:xfrm>
            <a:off x="7222328" y="4367213"/>
            <a:ext cx="1576389" cy="160019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信用卡申請</a:t>
            </a:r>
            <a:r>
              <a:rPr kumimoji="1" lang="zh-CN" altLang="en-US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填寫頁</a:t>
            </a:r>
            <a:br>
              <a:rPr kumimoji="1" lang="en-US" altLang="zh-CN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en-US" altLang="zh-TW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CA_02</a:t>
            </a:r>
            <a:endParaRPr kumimoji="1" lang="zh-TW" altLang="en-US" dirty="0">
              <a:solidFill>
                <a:sysClr val="windowText" lastClr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7DC1A754-0536-D141-964D-39A82D45D5A1}"/>
              </a:ext>
            </a:extLst>
          </p:cNvPr>
          <p:cNvSpPr/>
          <p:nvPr/>
        </p:nvSpPr>
        <p:spPr>
          <a:xfrm>
            <a:off x="9041605" y="4367213"/>
            <a:ext cx="1576389" cy="160019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信用卡申請</a:t>
            </a:r>
            <a:r>
              <a:rPr kumimoji="1" lang="zh-CN" altLang="en-US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確認頁</a:t>
            </a:r>
            <a:br>
              <a:rPr kumimoji="1" lang="en-US" altLang="zh-CN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en-US" altLang="zh-TW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CA_03</a:t>
            </a:r>
            <a:endParaRPr kumimoji="1" lang="zh-TW" altLang="en-US" dirty="0">
              <a:solidFill>
                <a:sysClr val="windowText" lastClr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621C0737-475B-9F48-84A4-2A288A948FD9}"/>
              </a:ext>
            </a:extLst>
          </p:cNvPr>
          <p:cNvCxnSpPr>
            <a:stCxn id="26" idx="6"/>
            <a:endCxn id="27" idx="2"/>
          </p:cNvCxnSpPr>
          <p:nvPr/>
        </p:nvCxnSpPr>
        <p:spPr>
          <a:xfrm>
            <a:off x="3262315" y="5167313"/>
            <a:ext cx="2190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41E82E59-000A-DD4D-8BA3-BEBFDBBCA9FA}"/>
              </a:ext>
            </a:extLst>
          </p:cNvPr>
          <p:cNvCxnSpPr>
            <a:cxnSpLocks/>
            <a:stCxn id="27" idx="6"/>
            <a:endCxn id="28" idx="2"/>
          </p:cNvCxnSpPr>
          <p:nvPr/>
        </p:nvCxnSpPr>
        <p:spPr>
          <a:xfrm>
            <a:off x="5057773" y="5167313"/>
            <a:ext cx="230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503F06AC-C9F4-A74E-BFCC-5CED02040072}"/>
              </a:ext>
            </a:extLst>
          </p:cNvPr>
          <p:cNvCxnSpPr>
            <a:stCxn id="28" idx="6"/>
            <a:endCxn id="30" idx="2"/>
          </p:cNvCxnSpPr>
          <p:nvPr/>
        </p:nvCxnSpPr>
        <p:spPr>
          <a:xfrm>
            <a:off x="6865141" y="5167313"/>
            <a:ext cx="357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1E90A222-A325-C142-89C1-86897075BC6E}"/>
              </a:ext>
            </a:extLst>
          </p:cNvPr>
          <p:cNvCxnSpPr>
            <a:stCxn id="30" idx="6"/>
            <a:endCxn id="31" idx="2"/>
          </p:cNvCxnSpPr>
          <p:nvPr/>
        </p:nvCxnSpPr>
        <p:spPr>
          <a:xfrm>
            <a:off x="8798717" y="5167313"/>
            <a:ext cx="2428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880B6B28-7C4A-5641-A2E6-CE6CC97E672C}"/>
              </a:ext>
            </a:extLst>
          </p:cNvPr>
          <p:cNvCxnSpPr>
            <a:stCxn id="31" idx="6"/>
          </p:cNvCxnSpPr>
          <p:nvPr/>
        </p:nvCxnSpPr>
        <p:spPr>
          <a:xfrm>
            <a:off x="10617994" y="5167313"/>
            <a:ext cx="5262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568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2C7E58-0466-DE4A-A1FB-57F42E20B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Outline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789B19-47CF-0744-9F49-4769ACFC4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CN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講者是誰？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動機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自然語言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vs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數位軌跡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客戶畫像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Why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pyspark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</a:p>
          <a:p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dirty="0"/>
              <a:t>信用卡申請預測</a:t>
            </a:r>
            <a:endParaRPr kumimoji="1" lang="en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CB33E27-FC69-2145-AE8E-7CC94873F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35C-CF64-A54F-B73D-E2659618A01F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00762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DEA1D5-BF38-5A42-932A-A168C4BE5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數位軌跡的頁面轉移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BA1F1C-2F80-9F4F-ABE9-F60AE6C63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數位軌跡的頁面轉移也有其意義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但軌跡的頁面</a:t>
            </a:r>
            <a:r>
              <a:rPr lang="zh-TW" altLang="en-US" dirty="0"/>
              <a:t>因業務應用流程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設定有固定順序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472D15E-5F87-2B49-83F6-C95272209369}"/>
              </a:ext>
            </a:extLst>
          </p:cNvPr>
          <p:cNvSpPr/>
          <p:nvPr/>
        </p:nvSpPr>
        <p:spPr>
          <a:xfrm>
            <a:off x="5103016" y="3974305"/>
            <a:ext cx="5815012" cy="23860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39C335-A12C-1A4E-869D-0BEA29866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35C-CF64-A54F-B73D-E2659618A01F}" type="slidenum">
              <a:rPr kumimoji="1" lang="zh-TW" altLang="en-US" smtClean="0"/>
              <a:t>20</a:t>
            </a:fld>
            <a:endParaRPr kumimoji="1" lang="zh-TW" altLang="en-US"/>
          </a:p>
        </p:txBody>
      </p:sp>
      <p:pic>
        <p:nvPicPr>
          <p:cNvPr id="17" name="圖形 16" descr="使用者">
            <a:extLst>
              <a:ext uri="{FF2B5EF4-FFF2-40B4-BE49-F238E27FC236}">
                <a16:creationId xmlns:a16="http://schemas.microsoft.com/office/drawing/2014/main" id="{B0BB395B-8231-2541-ACCE-DF8A3E20B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199" y="4652964"/>
            <a:ext cx="914400" cy="914400"/>
          </a:xfrm>
          <a:prstGeom prst="rect">
            <a:avLst/>
          </a:prstGeom>
        </p:spPr>
      </p:pic>
      <p:sp>
        <p:nvSpPr>
          <p:cNvPr id="18" name="橢圓 17">
            <a:extLst>
              <a:ext uri="{FF2B5EF4-FFF2-40B4-BE49-F238E27FC236}">
                <a16:creationId xmlns:a16="http://schemas.microsoft.com/office/drawing/2014/main" id="{179C9D14-6553-4F4F-AEDC-68E3223ECCB0}"/>
              </a:ext>
            </a:extLst>
          </p:cNvPr>
          <p:cNvSpPr/>
          <p:nvPr/>
        </p:nvSpPr>
        <p:spPr>
          <a:xfrm>
            <a:off x="1685926" y="4367213"/>
            <a:ext cx="1576389" cy="1600199"/>
          </a:xfrm>
          <a:prstGeom prst="ellipse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登入</a:t>
            </a:r>
            <a:endParaRPr kumimoji="1" lang="en-US" altLang="zh-CN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General_01</a:t>
            </a:r>
            <a:endParaRPr kumimoji="1" lang="zh-TW" altLang="en-US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D4D19159-6CE0-554E-9D13-5D35E49B1918}"/>
              </a:ext>
            </a:extLst>
          </p:cNvPr>
          <p:cNvSpPr/>
          <p:nvPr/>
        </p:nvSpPr>
        <p:spPr>
          <a:xfrm>
            <a:off x="3481384" y="4367213"/>
            <a:ext cx="1576389" cy="160019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帳戶一覽</a:t>
            </a:r>
            <a:endParaRPr kumimoji="1" lang="en-US" altLang="zh-TW" dirty="0">
              <a:solidFill>
                <a:sysClr val="windowText" lastClr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General_02</a:t>
            </a:r>
            <a:endParaRPr kumimoji="1" lang="zh-TW" altLang="en-US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A144A91E-CFE6-774D-A164-067333EE7C46}"/>
              </a:ext>
            </a:extLst>
          </p:cNvPr>
          <p:cNvSpPr/>
          <p:nvPr/>
        </p:nvSpPr>
        <p:spPr>
          <a:xfrm>
            <a:off x="5288752" y="4367213"/>
            <a:ext cx="1576389" cy="160019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信用卡申請注意事項</a:t>
            </a:r>
            <a:br>
              <a:rPr kumimoji="1" lang="en-US" altLang="zh-CN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en-US" altLang="zh-TW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CA_01</a:t>
            </a:r>
            <a:endParaRPr kumimoji="1" lang="zh-TW" altLang="en-US" dirty="0">
              <a:solidFill>
                <a:sysClr val="windowText" lastClr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87436E74-B1BA-0C4F-AC69-D996FF7D4409}"/>
              </a:ext>
            </a:extLst>
          </p:cNvPr>
          <p:cNvSpPr/>
          <p:nvPr/>
        </p:nvSpPr>
        <p:spPr>
          <a:xfrm>
            <a:off x="7222328" y="4367213"/>
            <a:ext cx="1576389" cy="160019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信用卡申請</a:t>
            </a:r>
            <a:r>
              <a:rPr kumimoji="1" lang="zh-CN" altLang="en-US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填寫頁</a:t>
            </a:r>
            <a:br>
              <a:rPr kumimoji="1" lang="en-US" altLang="zh-CN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en-US" altLang="zh-TW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CA_02</a:t>
            </a:r>
            <a:endParaRPr kumimoji="1" lang="zh-TW" altLang="en-US" dirty="0">
              <a:solidFill>
                <a:sysClr val="windowText" lastClr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6E2B27E1-7CFE-FB43-BB44-256ACAD9C62F}"/>
              </a:ext>
            </a:extLst>
          </p:cNvPr>
          <p:cNvSpPr/>
          <p:nvPr/>
        </p:nvSpPr>
        <p:spPr>
          <a:xfrm>
            <a:off x="9041605" y="4367213"/>
            <a:ext cx="1576389" cy="160019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信用卡申請</a:t>
            </a:r>
            <a:r>
              <a:rPr kumimoji="1" lang="zh-CN" altLang="en-US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確認頁</a:t>
            </a:r>
            <a:br>
              <a:rPr kumimoji="1" lang="en-US" altLang="zh-CN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en-US" altLang="zh-TW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CA_03</a:t>
            </a:r>
            <a:endParaRPr kumimoji="1" lang="zh-TW" altLang="en-US" dirty="0">
              <a:solidFill>
                <a:sysClr val="windowText" lastClr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A36DDF33-4A34-AC43-B28F-0B28B9A754B2}"/>
              </a:ext>
            </a:extLst>
          </p:cNvPr>
          <p:cNvCxnSpPr>
            <a:stCxn id="18" idx="6"/>
            <a:endCxn id="19" idx="2"/>
          </p:cNvCxnSpPr>
          <p:nvPr/>
        </p:nvCxnSpPr>
        <p:spPr>
          <a:xfrm>
            <a:off x="3262315" y="5167313"/>
            <a:ext cx="2190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B61D30DC-6EFC-AF45-AF03-9A8939E19BAB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>
            <a:off x="5057773" y="5167313"/>
            <a:ext cx="230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282708C8-A6F3-D748-A598-E63259842860}"/>
              </a:ext>
            </a:extLst>
          </p:cNvPr>
          <p:cNvCxnSpPr>
            <a:stCxn id="20" idx="6"/>
            <a:endCxn id="21" idx="2"/>
          </p:cNvCxnSpPr>
          <p:nvPr/>
        </p:nvCxnSpPr>
        <p:spPr>
          <a:xfrm>
            <a:off x="6865141" y="5167313"/>
            <a:ext cx="357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9A9F55AD-1923-184F-834E-926EF6A90B7F}"/>
              </a:ext>
            </a:extLst>
          </p:cNvPr>
          <p:cNvCxnSpPr>
            <a:stCxn id="21" idx="6"/>
            <a:endCxn id="22" idx="2"/>
          </p:cNvCxnSpPr>
          <p:nvPr/>
        </p:nvCxnSpPr>
        <p:spPr>
          <a:xfrm>
            <a:off x="8798717" y="5167313"/>
            <a:ext cx="2428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C48378B8-877F-D74F-A09C-D45C9435B809}"/>
              </a:ext>
            </a:extLst>
          </p:cNvPr>
          <p:cNvCxnSpPr>
            <a:stCxn id="22" idx="6"/>
          </p:cNvCxnSpPr>
          <p:nvPr/>
        </p:nvCxnSpPr>
        <p:spPr>
          <a:xfrm>
            <a:off x="10617994" y="5167313"/>
            <a:ext cx="5262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8734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B6A3B0-ED65-BD49-B8D3-D56524217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概念化抽換</a:t>
            </a:r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3E17DBCD-2B07-FB48-A01A-F8BE7A801A91}"/>
              </a:ext>
            </a:extLst>
          </p:cNvPr>
          <p:cNvCxnSpPr>
            <a:cxnSpLocks/>
          </p:cNvCxnSpPr>
          <p:nvPr/>
        </p:nvCxnSpPr>
        <p:spPr>
          <a:xfrm>
            <a:off x="4198143" y="3838575"/>
            <a:ext cx="2428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E1CF3D01-21DA-1A42-A43C-3F924669464C}"/>
              </a:ext>
            </a:extLst>
          </p:cNvPr>
          <p:cNvSpPr/>
          <p:nvPr/>
        </p:nvSpPr>
        <p:spPr>
          <a:xfrm>
            <a:off x="502442" y="2645567"/>
            <a:ext cx="5815012" cy="23860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向右箭號 11">
            <a:extLst>
              <a:ext uri="{FF2B5EF4-FFF2-40B4-BE49-F238E27FC236}">
                <a16:creationId xmlns:a16="http://schemas.microsoft.com/office/drawing/2014/main" id="{00451631-9F62-2548-B483-AFF4187AF0ED}"/>
              </a:ext>
            </a:extLst>
          </p:cNvPr>
          <p:cNvSpPr/>
          <p:nvPr/>
        </p:nvSpPr>
        <p:spPr>
          <a:xfrm>
            <a:off x="6607969" y="3638550"/>
            <a:ext cx="1900238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1EBC1A8-747D-EA4C-8EAB-CA9746846FEB}"/>
              </a:ext>
            </a:extLst>
          </p:cNvPr>
          <p:cNvSpPr/>
          <p:nvPr/>
        </p:nvSpPr>
        <p:spPr>
          <a:xfrm>
            <a:off x="8572500" y="2852736"/>
            <a:ext cx="3117058" cy="197167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信用卡申請</a:t>
            </a:r>
            <a:br>
              <a:rPr kumimoji="1" lang="en-US" altLang="zh-CN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en-US" altLang="zh-TW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</a:t>
            </a:r>
            <a:endParaRPr kumimoji="1" lang="zh-TW" altLang="en-US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09F335A-13E0-7740-B9B0-BD7B3DEB5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35C-CF64-A54F-B73D-E2659618A01F}" type="slidenum">
              <a:rPr kumimoji="1" lang="zh-TW" altLang="en-US" smtClean="0"/>
              <a:t>21</a:t>
            </a:fld>
            <a:endParaRPr kumimoji="1"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B0AC2FBF-BC75-A04E-A911-F1F713E8DCD3}"/>
              </a:ext>
            </a:extLst>
          </p:cNvPr>
          <p:cNvSpPr/>
          <p:nvPr/>
        </p:nvSpPr>
        <p:spPr>
          <a:xfrm>
            <a:off x="682028" y="3038475"/>
            <a:ext cx="1576389" cy="160019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信用卡申請注意事項</a:t>
            </a:r>
            <a:br>
              <a:rPr kumimoji="1" lang="en-US" altLang="zh-CN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en-US" altLang="zh-TW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CA_01</a:t>
            </a:r>
            <a:endParaRPr kumimoji="1" lang="zh-TW" altLang="en-US" dirty="0">
              <a:solidFill>
                <a:sysClr val="windowText" lastClr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3EBD01E1-849E-8C41-9E81-E0DB983664E2}"/>
              </a:ext>
            </a:extLst>
          </p:cNvPr>
          <p:cNvSpPr/>
          <p:nvPr/>
        </p:nvSpPr>
        <p:spPr>
          <a:xfrm>
            <a:off x="2615604" y="3038475"/>
            <a:ext cx="1576389" cy="160019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信用卡申請</a:t>
            </a:r>
            <a:r>
              <a:rPr kumimoji="1" lang="zh-CN" altLang="en-US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填寫頁</a:t>
            </a:r>
            <a:br>
              <a:rPr kumimoji="1" lang="en-US" altLang="zh-CN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en-US" altLang="zh-TW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CA_02</a:t>
            </a:r>
            <a:endParaRPr kumimoji="1" lang="zh-TW" altLang="en-US" dirty="0">
              <a:solidFill>
                <a:sysClr val="windowText" lastClr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C9F36321-E66E-7249-B617-1AAD3421A097}"/>
              </a:ext>
            </a:extLst>
          </p:cNvPr>
          <p:cNvSpPr/>
          <p:nvPr/>
        </p:nvSpPr>
        <p:spPr>
          <a:xfrm>
            <a:off x="4434881" y="3038475"/>
            <a:ext cx="1576389" cy="160019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信用卡申請</a:t>
            </a:r>
            <a:r>
              <a:rPr kumimoji="1" lang="zh-CN" altLang="en-US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確認頁</a:t>
            </a:r>
            <a:br>
              <a:rPr kumimoji="1" lang="en-US" altLang="zh-CN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en-US" altLang="zh-TW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CA_03</a:t>
            </a:r>
            <a:endParaRPr kumimoji="1" lang="zh-TW" altLang="en-US" dirty="0">
              <a:solidFill>
                <a:sysClr val="windowText" lastClr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6C1C54D7-5806-9A40-9A28-37FBC628DE63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451049" y="3838575"/>
            <a:ext cx="230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3BB13CF5-2582-CF46-970B-879BDF0E5497}"/>
              </a:ext>
            </a:extLst>
          </p:cNvPr>
          <p:cNvCxnSpPr>
            <a:stCxn id="15" idx="6"/>
            <a:endCxn id="16" idx="2"/>
          </p:cNvCxnSpPr>
          <p:nvPr/>
        </p:nvCxnSpPr>
        <p:spPr>
          <a:xfrm>
            <a:off x="2258417" y="3838575"/>
            <a:ext cx="357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D413003C-CE2B-0A4F-A280-5424549265F7}"/>
              </a:ext>
            </a:extLst>
          </p:cNvPr>
          <p:cNvCxnSpPr>
            <a:stCxn id="16" idx="6"/>
            <a:endCxn id="17" idx="2"/>
          </p:cNvCxnSpPr>
          <p:nvPr/>
        </p:nvCxnSpPr>
        <p:spPr>
          <a:xfrm>
            <a:off x="4191993" y="3838575"/>
            <a:ext cx="2428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5F697384-72E7-7149-AA87-958FE3D2B427}"/>
              </a:ext>
            </a:extLst>
          </p:cNvPr>
          <p:cNvCxnSpPr>
            <a:stCxn id="17" idx="6"/>
          </p:cNvCxnSpPr>
          <p:nvPr/>
        </p:nvCxnSpPr>
        <p:spPr>
          <a:xfrm>
            <a:off x="6011270" y="3838575"/>
            <a:ext cx="5262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396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D23084-67E8-944A-BB74-AF650835D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軌跡雜訊處理結果</a:t>
            </a:r>
          </a:p>
        </p:txBody>
      </p:sp>
      <p:sp>
        <p:nvSpPr>
          <p:cNvPr id="14" name="向下箭號 13">
            <a:extLst>
              <a:ext uri="{FF2B5EF4-FFF2-40B4-BE49-F238E27FC236}">
                <a16:creationId xmlns:a16="http://schemas.microsoft.com/office/drawing/2014/main" id="{941B400A-50A1-7E49-B22A-7580F143EF36}"/>
              </a:ext>
            </a:extLst>
          </p:cNvPr>
          <p:cNvSpPr/>
          <p:nvPr/>
        </p:nvSpPr>
        <p:spPr>
          <a:xfrm>
            <a:off x="5536399" y="3429000"/>
            <a:ext cx="514351" cy="8001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427B6148-B517-A844-B57F-E428976ABBE0}"/>
              </a:ext>
            </a:extLst>
          </p:cNvPr>
          <p:cNvCxnSpPr>
            <a:cxnSpLocks/>
          </p:cNvCxnSpPr>
          <p:nvPr/>
        </p:nvCxnSpPr>
        <p:spPr>
          <a:xfrm flipV="1">
            <a:off x="3874294" y="5326856"/>
            <a:ext cx="7465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E41BA429-18CD-ED4B-BE3D-A11B45B2A1CD}"/>
              </a:ext>
            </a:extLst>
          </p:cNvPr>
          <p:cNvCxnSpPr>
            <a:cxnSpLocks/>
          </p:cNvCxnSpPr>
          <p:nvPr/>
        </p:nvCxnSpPr>
        <p:spPr>
          <a:xfrm>
            <a:off x="6742511" y="5326856"/>
            <a:ext cx="5262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圖形 27" descr="使用者">
            <a:extLst>
              <a:ext uri="{FF2B5EF4-FFF2-40B4-BE49-F238E27FC236}">
                <a16:creationId xmlns:a16="http://schemas.microsoft.com/office/drawing/2014/main" id="{B5AE59FE-70D9-344F-A1FB-D640B8470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1527" y="4869654"/>
            <a:ext cx="914400" cy="914400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2C93E578-3A85-2246-94B6-125310BB19CE}"/>
              </a:ext>
            </a:extLst>
          </p:cNvPr>
          <p:cNvSpPr/>
          <p:nvPr/>
        </p:nvSpPr>
        <p:spPr>
          <a:xfrm>
            <a:off x="1685927" y="4452936"/>
            <a:ext cx="3371847" cy="19716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通用操作</a:t>
            </a:r>
            <a:br>
              <a:rPr kumimoji="1" lang="en-US" altLang="zh-CN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en-US" altLang="zh-TW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General</a:t>
            </a:r>
            <a:endParaRPr kumimoji="1" lang="zh-TW" altLang="en-US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51D3042-D733-AA42-8B09-A15ABCD02B5B}"/>
              </a:ext>
            </a:extLst>
          </p:cNvPr>
          <p:cNvSpPr/>
          <p:nvPr/>
        </p:nvSpPr>
        <p:spPr>
          <a:xfrm>
            <a:off x="5288753" y="4452936"/>
            <a:ext cx="5329242" cy="197167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信用卡申請</a:t>
            </a:r>
            <a:br>
              <a:rPr kumimoji="1" lang="en-US" altLang="zh-CN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en-US" altLang="zh-TW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</a:t>
            </a:r>
            <a:endParaRPr kumimoji="1" lang="zh-TW" altLang="en-US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F5B4D81-8505-5644-B31C-563351A9F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35C-CF64-A54F-B73D-E2659618A01F}" type="slidenum">
              <a:rPr kumimoji="1" lang="zh-TW" altLang="en-US" smtClean="0"/>
              <a:t>22</a:t>
            </a:fld>
            <a:endParaRPr kumimoji="1" lang="zh-TW" altLang="en-US"/>
          </a:p>
        </p:txBody>
      </p:sp>
      <p:pic>
        <p:nvPicPr>
          <p:cNvPr id="37" name="圖形 36" descr="使用者">
            <a:extLst>
              <a:ext uri="{FF2B5EF4-FFF2-40B4-BE49-F238E27FC236}">
                <a16:creationId xmlns:a16="http://schemas.microsoft.com/office/drawing/2014/main" id="{13031357-2C21-FF46-9FD8-0075F940E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002" y="1864520"/>
            <a:ext cx="914400" cy="914400"/>
          </a:xfrm>
          <a:prstGeom prst="rect">
            <a:avLst/>
          </a:prstGeom>
        </p:spPr>
      </p:pic>
      <p:sp>
        <p:nvSpPr>
          <p:cNvPr id="38" name="橢圓 37">
            <a:extLst>
              <a:ext uri="{FF2B5EF4-FFF2-40B4-BE49-F238E27FC236}">
                <a16:creationId xmlns:a16="http://schemas.microsoft.com/office/drawing/2014/main" id="{1CE08913-D218-9246-A877-B6FF0F1D8E69}"/>
              </a:ext>
            </a:extLst>
          </p:cNvPr>
          <p:cNvSpPr/>
          <p:nvPr/>
        </p:nvSpPr>
        <p:spPr>
          <a:xfrm>
            <a:off x="1659729" y="1578769"/>
            <a:ext cx="1576389" cy="1600199"/>
          </a:xfrm>
          <a:prstGeom prst="ellipse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登入</a:t>
            </a:r>
            <a:endParaRPr kumimoji="1" lang="en-US" altLang="zh-CN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General_01</a:t>
            </a:r>
            <a:endParaRPr kumimoji="1" lang="zh-TW" altLang="en-US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75DFD5C2-5CDB-134D-9D15-3EEBADDC3635}"/>
              </a:ext>
            </a:extLst>
          </p:cNvPr>
          <p:cNvSpPr/>
          <p:nvPr/>
        </p:nvSpPr>
        <p:spPr>
          <a:xfrm>
            <a:off x="3455187" y="1578769"/>
            <a:ext cx="1576389" cy="160019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帳戶一覽</a:t>
            </a:r>
            <a:endParaRPr kumimoji="1" lang="en-US" altLang="zh-TW" dirty="0">
              <a:solidFill>
                <a:sysClr val="windowText" lastClr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General_02</a:t>
            </a:r>
            <a:endParaRPr kumimoji="1" lang="zh-TW" altLang="en-US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F13062AD-646C-194B-872C-EBAA1633A8CE}"/>
              </a:ext>
            </a:extLst>
          </p:cNvPr>
          <p:cNvSpPr/>
          <p:nvPr/>
        </p:nvSpPr>
        <p:spPr>
          <a:xfrm>
            <a:off x="5262555" y="1578769"/>
            <a:ext cx="1576389" cy="160019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信用卡申請注意事項</a:t>
            </a:r>
            <a:br>
              <a:rPr kumimoji="1" lang="en-US" altLang="zh-CN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en-US" altLang="zh-TW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CA_01</a:t>
            </a:r>
            <a:endParaRPr kumimoji="1" lang="zh-TW" altLang="en-US" dirty="0">
              <a:solidFill>
                <a:sysClr val="windowText" lastClr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130D2633-89CB-E94F-9609-372C10EB2395}"/>
              </a:ext>
            </a:extLst>
          </p:cNvPr>
          <p:cNvSpPr/>
          <p:nvPr/>
        </p:nvSpPr>
        <p:spPr>
          <a:xfrm>
            <a:off x="7196131" y="1578769"/>
            <a:ext cx="1576389" cy="160019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信用卡申請</a:t>
            </a:r>
            <a:r>
              <a:rPr kumimoji="1" lang="zh-CN" altLang="en-US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填寫頁</a:t>
            </a:r>
            <a:br>
              <a:rPr kumimoji="1" lang="en-US" altLang="zh-CN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en-US" altLang="zh-TW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CA_02</a:t>
            </a:r>
            <a:endParaRPr kumimoji="1" lang="zh-TW" altLang="en-US" dirty="0">
              <a:solidFill>
                <a:sysClr val="windowText" lastClr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B2057742-DB87-8044-88A5-6A07FC88AC75}"/>
              </a:ext>
            </a:extLst>
          </p:cNvPr>
          <p:cNvSpPr/>
          <p:nvPr/>
        </p:nvSpPr>
        <p:spPr>
          <a:xfrm>
            <a:off x="9015408" y="1578769"/>
            <a:ext cx="1576389" cy="160019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信用卡申請</a:t>
            </a:r>
            <a:r>
              <a:rPr kumimoji="1" lang="zh-CN" altLang="en-US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確認頁</a:t>
            </a:r>
            <a:br>
              <a:rPr kumimoji="1" lang="en-US" altLang="zh-CN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en-US" altLang="zh-TW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CA_03</a:t>
            </a:r>
            <a:endParaRPr kumimoji="1" lang="zh-TW" altLang="en-US" dirty="0">
              <a:solidFill>
                <a:sysClr val="windowText" lastClr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43" name="直線箭頭接點 42">
            <a:extLst>
              <a:ext uri="{FF2B5EF4-FFF2-40B4-BE49-F238E27FC236}">
                <a16:creationId xmlns:a16="http://schemas.microsoft.com/office/drawing/2014/main" id="{6247A023-C4B8-6F46-A8E1-E95B15CD3D1E}"/>
              </a:ext>
            </a:extLst>
          </p:cNvPr>
          <p:cNvCxnSpPr>
            <a:stCxn id="38" idx="6"/>
            <a:endCxn id="39" idx="2"/>
          </p:cNvCxnSpPr>
          <p:nvPr/>
        </p:nvCxnSpPr>
        <p:spPr>
          <a:xfrm>
            <a:off x="3236118" y="2378869"/>
            <a:ext cx="2190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箭頭接點 43">
            <a:extLst>
              <a:ext uri="{FF2B5EF4-FFF2-40B4-BE49-F238E27FC236}">
                <a16:creationId xmlns:a16="http://schemas.microsoft.com/office/drawing/2014/main" id="{6054E52C-C4C8-2D46-8A91-D7C3F1908CF7}"/>
              </a:ext>
            </a:extLst>
          </p:cNvPr>
          <p:cNvCxnSpPr>
            <a:cxnSpLocks/>
            <a:stCxn id="39" idx="6"/>
            <a:endCxn id="40" idx="2"/>
          </p:cNvCxnSpPr>
          <p:nvPr/>
        </p:nvCxnSpPr>
        <p:spPr>
          <a:xfrm>
            <a:off x="5031576" y="2378869"/>
            <a:ext cx="230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E5D2A154-332C-5149-93F9-DD8997A6EDEC}"/>
              </a:ext>
            </a:extLst>
          </p:cNvPr>
          <p:cNvCxnSpPr>
            <a:stCxn id="40" idx="6"/>
            <a:endCxn id="41" idx="2"/>
          </p:cNvCxnSpPr>
          <p:nvPr/>
        </p:nvCxnSpPr>
        <p:spPr>
          <a:xfrm>
            <a:off x="6838944" y="2378869"/>
            <a:ext cx="357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>
            <a:extLst>
              <a:ext uri="{FF2B5EF4-FFF2-40B4-BE49-F238E27FC236}">
                <a16:creationId xmlns:a16="http://schemas.microsoft.com/office/drawing/2014/main" id="{68D1CD5C-5C59-704D-AD20-B705CE97BF8C}"/>
              </a:ext>
            </a:extLst>
          </p:cNvPr>
          <p:cNvCxnSpPr>
            <a:stCxn id="41" idx="6"/>
            <a:endCxn id="42" idx="2"/>
          </p:cNvCxnSpPr>
          <p:nvPr/>
        </p:nvCxnSpPr>
        <p:spPr>
          <a:xfrm>
            <a:off x="8772520" y="2378869"/>
            <a:ext cx="2428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CAB48623-B0C0-2544-97FD-48A14D36C855}"/>
              </a:ext>
            </a:extLst>
          </p:cNvPr>
          <p:cNvCxnSpPr>
            <a:stCxn id="42" idx="6"/>
          </p:cNvCxnSpPr>
          <p:nvPr/>
        </p:nvCxnSpPr>
        <p:spPr>
          <a:xfrm>
            <a:off x="10591797" y="2378869"/>
            <a:ext cx="5262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117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2C7E58-0466-DE4A-A1FB-57F42E20B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Outline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789B19-47CF-0744-9F49-4769ACFC4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講者是誰？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動機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自然語言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vs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數位軌跡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CN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客戶畫像</a:t>
            </a:r>
            <a:endParaRPr kumimoji="1" lang="en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Why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pyspark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</a:p>
          <a:p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dirty="0"/>
              <a:t>信用卡申請預測</a:t>
            </a:r>
            <a:endParaRPr kumimoji="1" lang="en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BAAE994-B9C9-AF44-851B-113FDD5CE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35C-CF64-A54F-B73D-E2659618A01F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89147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DCFFD3-F224-B445-A11E-5DA2243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客戶屬性雷達圖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06BEB26-8E57-A04A-88EC-9A01FA424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437" y="1690688"/>
            <a:ext cx="4387487" cy="4304075"/>
          </a:xfrm>
          <a:prstGeom prst="rect">
            <a:avLst/>
          </a:prstGeom>
        </p:spPr>
      </p:pic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022628C4-FBED-A24B-B4A3-C57F60E4CC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0154472"/>
              </p:ext>
            </p:extLst>
          </p:nvPr>
        </p:nvGraphicFramePr>
        <p:xfrm>
          <a:off x="482055" y="1371600"/>
          <a:ext cx="6921137" cy="5121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47D1A8EE-3F56-4840-BD44-66D9C014FE33}"/>
              </a:ext>
            </a:extLst>
          </p:cNvPr>
          <p:cNvSpPr txBox="1"/>
          <p:nvPr/>
        </p:nvSpPr>
        <p:spPr>
          <a:xfrm>
            <a:off x="8373292" y="13716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汽車Ａ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048555C-A991-4448-8628-62906BF40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35C-CF64-A54F-B73D-E2659618A01F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1224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橢圓 71">
            <a:extLst>
              <a:ext uri="{FF2B5EF4-FFF2-40B4-BE49-F238E27FC236}">
                <a16:creationId xmlns:a16="http://schemas.microsoft.com/office/drawing/2014/main" id="{C6255492-55F1-FE4E-AEDB-A9B977ADF2AD}"/>
              </a:ext>
            </a:extLst>
          </p:cNvPr>
          <p:cNvSpPr/>
          <p:nvPr/>
        </p:nvSpPr>
        <p:spPr>
          <a:xfrm rot="19706977">
            <a:off x="7345052" y="3835560"/>
            <a:ext cx="4432663" cy="212924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3" name="橢圓 62">
            <a:extLst>
              <a:ext uri="{FF2B5EF4-FFF2-40B4-BE49-F238E27FC236}">
                <a16:creationId xmlns:a16="http://schemas.microsoft.com/office/drawing/2014/main" id="{08C1104E-B221-034C-9AFC-5A510EAC20AC}"/>
              </a:ext>
            </a:extLst>
          </p:cNvPr>
          <p:cNvSpPr/>
          <p:nvPr/>
        </p:nvSpPr>
        <p:spPr>
          <a:xfrm rot="19336162">
            <a:off x="5404336" y="2573196"/>
            <a:ext cx="4669241" cy="164965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id="{86B5B9A9-D297-D346-988A-393BEA69E2F3}"/>
              </a:ext>
            </a:extLst>
          </p:cNvPr>
          <p:cNvSpPr/>
          <p:nvPr/>
        </p:nvSpPr>
        <p:spPr>
          <a:xfrm>
            <a:off x="972675" y="1364400"/>
            <a:ext cx="3405008" cy="547380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15F2EF-9036-A349-A60A-A1B5FB24D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軌跡頁面概念分群</a:t>
            </a:r>
          </a:p>
        </p:txBody>
      </p: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C21E5E7D-0485-4846-82FD-F7A845893CE7}"/>
              </a:ext>
            </a:extLst>
          </p:cNvPr>
          <p:cNvCxnSpPr>
            <a:stCxn id="32" idx="7"/>
            <a:endCxn id="39" idx="3"/>
          </p:cNvCxnSpPr>
          <p:nvPr/>
        </p:nvCxnSpPr>
        <p:spPr>
          <a:xfrm flipV="1">
            <a:off x="1810090" y="2788953"/>
            <a:ext cx="1320770" cy="1280094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2E5D4DF2-6932-A943-A25A-F9D68777204B}"/>
              </a:ext>
            </a:extLst>
          </p:cNvPr>
          <p:cNvCxnSpPr>
            <a:stCxn id="42" idx="7"/>
            <a:endCxn id="36" idx="3"/>
          </p:cNvCxnSpPr>
          <p:nvPr/>
        </p:nvCxnSpPr>
        <p:spPr>
          <a:xfrm flipV="1">
            <a:off x="3383499" y="4282891"/>
            <a:ext cx="1379918" cy="1167576"/>
          </a:xfrm>
          <a:prstGeom prst="line">
            <a:avLst/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3594FCCC-E74C-134B-BAD0-B28606ED7136}"/>
              </a:ext>
            </a:extLst>
          </p:cNvPr>
          <p:cNvCxnSpPr>
            <a:stCxn id="32" idx="5"/>
            <a:endCxn id="42" idx="1"/>
          </p:cNvCxnSpPr>
          <p:nvPr/>
        </p:nvCxnSpPr>
        <p:spPr>
          <a:xfrm>
            <a:off x="1810090" y="4282891"/>
            <a:ext cx="1379918" cy="1167576"/>
          </a:xfrm>
          <a:prstGeom prst="line">
            <a:avLst/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1A6518BF-2547-244E-A8C1-45679C09E005}"/>
              </a:ext>
            </a:extLst>
          </p:cNvPr>
          <p:cNvCxnSpPr>
            <a:stCxn id="39" idx="5"/>
            <a:endCxn id="36" idx="1"/>
          </p:cNvCxnSpPr>
          <p:nvPr/>
        </p:nvCxnSpPr>
        <p:spPr>
          <a:xfrm>
            <a:off x="3324351" y="2788953"/>
            <a:ext cx="1439066" cy="1280094"/>
          </a:xfrm>
          <a:prstGeom prst="line">
            <a:avLst/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8CA12C48-F480-994B-8711-F49019AAE837}"/>
              </a:ext>
            </a:extLst>
          </p:cNvPr>
          <p:cNvCxnSpPr>
            <a:stCxn id="36" idx="7"/>
            <a:endCxn id="33" idx="3"/>
          </p:cNvCxnSpPr>
          <p:nvPr/>
        </p:nvCxnSpPr>
        <p:spPr>
          <a:xfrm flipV="1">
            <a:off x="4956908" y="2788953"/>
            <a:ext cx="1667451" cy="1280094"/>
          </a:xfrm>
          <a:prstGeom prst="line">
            <a:avLst/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DB30926F-3B0D-1F47-AEC5-DA14C6FE7450}"/>
              </a:ext>
            </a:extLst>
          </p:cNvPr>
          <p:cNvCxnSpPr>
            <a:stCxn id="36" idx="6"/>
            <a:endCxn id="35" idx="2"/>
          </p:cNvCxnSpPr>
          <p:nvPr/>
        </p:nvCxnSpPr>
        <p:spPr>
          <a:xfrm>
            <a:off x="4996982" y="4175969"/>
            <a:ext cx="1587303" cy="0"/>
          </a:xfrm>
          <a:prstGeom prst="line">
            <a:avLst/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6669F887-C9DC-3C49-A50F-EE0CD153B799}"/>
              </a:ext>
            </a:extLst>
          </p:cNvPr>
          <p:cNvCxnSpPr>
            <a:stCxn id="36" idx="5"/>
            <a:endCxn id="48" idx="1"/>
          </p:cNvCxnSpPr>
          <p:nvPr/>
        </p:nvCxnSpPr>
        <p:spPr>
          <a:xfrm>
            <a:off x="4956908" y="4282891"/>
            <a:ext cx="1651496" cy="1181120"/>
          </a:xfrm>
          <a:prstGeom prst="line">
            <a:avLst/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0F0FC4CE-3A72-864F-BC2A-198AFF45CAF5}"/>
              </a:ext>
            </a:extLst>
          </p:cNvPr>
          <p:cNvCxnSpPr>
            <a:stCxn id="48" idx="6"/>
            <a:endCxn id="51" idx="2"/>
          </p:cNvCxnSpPr>
          <p:nvPr/>
        </p:nvCxnSpPr>
        <p:spPr>
          <a:xfrm flipV="1">
            <a:off x="6841969" y="5553238"/>
            <a:ext cx="1664417" cy="17695"/>
          </a:xfrm>
          <a:prstGeom prst="line">
            <a:avLst/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7954EF5C-2F4A-0B40-A419-D439C0749082}"/>
              </a:ext>
            </a:extLst>
          </p:cNvPr>
          <p:cNvCxnSpPr>
            <a:cxnSpLocks/>
            <a:endCxn id="55" idx="3"/>
          </p:cNvCxnSpPr>
          <p:nvPr/>
        </p:nvCxnSpPr>
        <p:spPr>
          <a:xfrm flipV="1">
            <a:off x="6923677" y="2788953"/>
            <a:ext cx="1622783" cy="1312348"/>
          </a:xfrm>
          <a:prstGeom prst="line">
            <a:avLst/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D73379A4-D7FC-E54B-9F1D-B4193B17E0BB}"/>
              </a:ext>
            </a:extLst>
          </p:cNvPr>
          <p:cNvCxnSpPr>
            <a:stCxn id="51" idx="7"/>
            <a:endCxn id="34" idx="3"/>
          </p:cNvCxnSpPr>
          <p:nvPr/>
        </p:nvCxnSpPr>
        <p:spPr>
          <a:xfrm flipV="1">
            <a:off x="8739951" y="4282891"/>
            <a:ext cx="1490403" cy="1163425"/>
          </a:xfrm>
          <a:prstGeom prst="line">
            <a:avLst/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橢圓 31">
            <a:extLst>
              <a:ext uri="{FF2B5EF4-FFF2-40B4-BE49-F238E27FC236}">
                <a16:creationId xmlns:a16="http://schemas.microsoft.com/office/drawing/2014/main" id="{FBB6E154-155F-484A-B35E-12FF04773DF4}"/>
              </a:ext>
            </a:extLst>
          </p:cNvPr>
          <p:cNvSpPr/>
          <p:nvPr/>
        </p:nvSpPr>
        <p:spPr>
          <a:xfrm>
            <a:off x="1576525" y="4024759"/>
            <a:ext cx="273639" cy="302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D49B65E5-7DF0-1346-9972-5B496186D828}"/>
              </a:ext>
            </a:extLst>
          </p:cNvPr>
          <p:cNvSpPr/>
          <p:nvPr/>
        </p:nvSpPr>
        <p:spPr>
          <a:xfrm>
            <a:off x="6584285" y="2530821"/>
            <a:ext cx="273639" cy="302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F154CB55-E1EE-9C42-B17E-E303127CF9EF}"/>
              </a:ext>
            </a:extLst>
          </p:cNvPr>
          <p:cNvSpPr/>
          <p:nvPr/>
        </p:nvSpPr>
        <p:spPr>
          <a:xfrm>
            <a:off x="10190280" y="4024759"/>
            <a:ext cx="273639" cy="302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8DE18095-7D6F-B947-854D-54D6D09FB91D}"/>
              </a:ext>
            </a:extLst>
          </p:cNvPr>
          <p:cNvSpPr/>
          <p:nvPr/>
        </p:nvSpPr>
        <p:spPr>
          <a:xfrm>
            <a:off x="6584285" y="4024759"/>
            <a:ext cx="273639" cy="302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88B21BB0-4EEB-EB40-AE5D-8450535EBC50}"/>
              </a:ext>
            </a:extLst>
          </p:cNvPr>
          <p:cNvSpPr/>
          <p:nvPr/>
        </p:nvSpPr>
        <p:spPr>
          <a:xfrm>
            <a:off x="4723343" y="4024759"/>
            <a:ext cx="273639" cy="302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442AB63E-F2EF-CC4B-A65D-0ED26539BF6D}"/>
              </a:ext>
            </a:extLst>
          </p:cNvPr>
          <p:cNvSpPr/>
          <p:nvPr/>
        </p:nvSpPr>
        <p:spPr>
          <a:xfrm>
            <a:off x="1053933" y="3535412"/>
            <a:ext cx="1318822" cy="1281114"/>
          </a:xfrm>
          <a:prstGeom prst="ellipse">
            <a:avLst/>
          </a:prstGeom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信用卡優惠</a:t>
            </a:r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C50280F6-AF37-BB42-B340-044C18800EF1}"/>
              </a:ext>
            </a:extLst>
          </p:cNvPr>
          <p:cNvGrpSpPr/>
          <p:nvPr/>
        </p:nvGrpSpPr>
        <p:grpSpPr>
          <a:xfrm>
            <a:off x="2568194" y="2041474"/>
            <a:ext cx="1318822" cy="1281114"/>
            <a:chOff x="3476427" y="2834877"/>
            <a:chExt cx="1318822" cy="1281114"/>
          </a:xfrm>
        </p:grpSpPr>
        <p:sp>
          <p:nvSpPr>
            <p:cNvPr id="39" name="橢圓 38">
              <a:extLst>
                <a:ext uri="{FF2B5EF4-FFF2-40B4-BE49-F238E27FC236}">
                  <a16:creationId xmlns:a16="http://schemas.microsoft.com/office/drawing/2014/main" id="{A6C1869F-9448-4442-A105-05B2793C758D}"/>
                </a:ext>
              </a:extLst>
            </p:cNvPr>
            <p:cNvSpPr/>
            <p:nvPr/>
          </p:nvSpPr>
          <p:spPr>
            <a:xfrm>
              <a:off x="3999019" y="3324224"/>
              <a:ext cx="273639" cy="3024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0" name="橢圓 39">
              <a:extLst>
                <a:ext uri="{FF2B5EF4-FFF2-40B4-BE49-F238E27FC236}">
                  <a16:creationId xmlns:a16="http://schemas.microsoft.com/office/drawing/2014/main" id="{B1124833-6400-CA40-91C7-6A4FF00AB66A}"/>
                </a:ext>
              </a:extLst>
            </p:cNvPr>
            <p:cNvSpPr/>
            <p:nvPr/>
          </p:nvSpPr>
          <p:spPr>
            <a:xfrm>
              <a:off x="3476427" y="2834877"/>
              <a:ext cx="1318822" cy="1281114"/>
            </a:xfrm>
            <a:prstGeom prst="ellipse">
              <a:avLst/>
            </a:prstGeom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信用卡介紹</a:t>
              </a:r>
              <a:endPara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7438325E-F3AF-4247-9CA6-7551CA455F91}"/>
              </a:ext>
            </a:extLst>
          </p:cNvPr>
          <p:cNvGrpSpPr/>
          <p:nvPr/>
        </p:nvGrpSpPr>
        <p:grpSpPr>
          <a:xfrm>
            <a:off x="2627342" y="4916832"/>
            <a:ext cx="1318822" cy="1281114"/>
            <a:chOff x="3476427" y="5273276"/>
            <a:chExt cx="1318822" cy="1281114"/>
          </a:xfrm>
        </p:grpSpPr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4A7F8ABC-0448-4E46-99C8-BB6A41E0BD32}"/>
                </a:ext>
              </a:extLst>
            </p:cNvPr>
            <p:cNvSpPr/>
            <p:nvPr/>
          </p:nvSpPr>
          <p:spPr>
            <a:xfrm>
              <a:off x="3999019" y="5762623"/>
              <a:ext cx="273639" cy="3024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B11D898C-52EA-9745-8E9B-65A8F14692CD}"/>
                </a:ext>
              </a:extLst>
            </p:cNvPr>
            <p:cNvSpPr/>
            <p:nvPr/>
          </p:nvSpPr>
          <p:spPr>
            <a:xfrm>
              <a:off x="3476427" y="5273276"/>
              <a:ext cx="1318822" cy="1281114"/>
            </a:xfrm>
            <a:prstGeom prst="ellipse">
              <a:avLst/>
            </a:prstGeom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信用卡申請</a:t>
              </a:r>
            </a:p>
          </p:txBody>
        </p:sp>
      </p:grpSp>
      <p:sp>
        <p:nvSpPr>
          <p:cNvPr id="44" name="橢圓 43">
            <a:extLst>
              <a:ext uri="{FF2B5EF4-FFF2-40B4-BE49-F238E27FC236}">
                <a16:creationId xmlns:a16="http://schemas.microsoft.com/office/drawing/2014/main" id="{95648C62-AA04-0D4F-899F-FC056715E81B}"/>
              </a:ext>
            </a:extLst>
          </p:cNvPr>
          <p:cNvSpPr/>
          <p:nvPr/>
        </p:nvSpPr>
        <p:spPr>
          <a:xfrm>
            <a:off x="6061693" y="2041474"/>
            <a:ext cx="1318822" cy="1281114"/>
          </a:xfrm>
          <a:prstGeom prst="ellipse">
            <a:avLst/>
          </a:prstGeom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基金</a:t>
            </a:r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2DFE25C6-275E-5846-B030-7CC522A9981B}"/>
              </a:ext>
            </a:extLst>
          </p:cNvPr>
          <p:cNvSpPr/>
          <p:nvPr/>
        </p:nvSpPr>
        <p:spPr>
          <a:xfrm>
            <a:off x="4200751" y="3535412"/>
            <a:ext cx="1318822" cy="1281114"/>
          </a:xfrm>
          <a:prstGeom prst="ellipse">
            <a:avLst/>
          </a:prstGeom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帳戶一覽</a:t>
            </a:r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702A6E48-FCE2-2645-BA3C-74FC4454E62E}"/>
              </a:ext>
            </a:extLst>
          </p:cNvPr>
          <p:cNvSpPr/>
          <p:nvPr/>
        </p:nvSpPr>
        <p:spPr>
          <a:xfrm>
            <a:off x="6061693" y="3535412"/>
            <a:ext cx="1318822" cy="1281114"/>
          </a:xfrm>
          <a:prstGeom prst="ellipse">
            <a:avLst/>
          </a:prstGeom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定存</a:t>
            </a:r>
          </a:p>
        </p:txBody>
      </p: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663DF00C-F5AB-FD43-B149-8336CEE173C0}"/>
              </a:ext>
            </a:extLst>
          </p:cNvPr>
          <p:cNvGrpSpPr/>
          <p:nvPr/>
        </p:nvGrpSpPr>
        <p:grpSpPr>
          <a:xfrm>
            <a:off x="6045738" y="4930376"/>
            <a:ext cx="1318822" cy="1281114"/>
            <a:chOff x="6910778" y="5576886"/>
            <a:chExt cx="1318822" cy="1281114"/>
          </a:xfrm>
        </p:grpSpPr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AED8D4B8-7BB2-3B4B-8828-66D30A3B2423}"/>
                </a:ext>
              </a:extLst>
            </p:cNvPr>
            <p:cNvSpPr/>
            <p:nvPr/>
          </p:nvSpPr>
          <p:spPr>
            <a:xfrm>
              <a:off x="7433370" y="6066233"/>
              <a:ext cx="273639" cy="3024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25C32BB5-0033-304B-B653-382CCB454E5B}"/>
                </a:ext>
              </a:extLst>
            </p:cNvPr>
            <p:cNvSpPr/>
            <p:nvPr/>
          </p:nvSpPr>
          <p:spPr>
            <a:xfrm>
              <a:off x="6910778" y="5576886"/>
              <a:ext cx="1318822" cy="1281114"/>
            </a:xfrm>
            <a:prstGeom prst="ellipse">
              <a:avLst/>
            </a:prstGeom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8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功能總覽</a:t>
              </a: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5AB82DA5-78BA-0647-A8D9-E13FEC45EFCC}"/>
              </a:ext>
            </a:extLst>
          </p:cNvPr>
          <p:cNvGrpSpPr/>
          <p:nvPr/>
        </p:nvGrpSpPr>
        <p:grpSpPr>
          <a:xfrm>
            <a:off x="7983794" y="4915453"/>
            <a:ext cx="1318822" cy="1281114"/>
            <a:chOff x="8832879" y="5098302"/>
            <a:chExt cx="1318822" cy="1281114"/>
          </a:xfrm>
        </p:grpSpPr>
        <p:sp>
          <p:nvSpPr>
            <p:cNvPr id="51" name="橢圓 50">
              <a:extLst>
                <a:ext uri="{FF2B5EF4-FFF2-40B4-BE49-F238E27FC236}">
                  <a16:creationId xmlns:a16="http://schemas.microsoft.com/office/drawing/2014/main" id="{0BB31DEA-D497-764C-83BE-17DED9DB4E2C}"/>
                </a:ext>
              </a:extLst>
            </p:cNvPr>
            <p:cNvSpPr/>
            <p:nvPr/>
          </p:nvSpPr>
          <p:spPr>
            <a:xfrm>
              <a:off x="9355471" y="5584877"/>
              <a:ext cx="273639" cy="3024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2" name="橢圓 51">
              <a:extLst>
                <a:ext uri="{FF2B5EF4-FFF2-40B4-BE49-F238E27FC236}">
                  <a16:creationId xmlns:a16="http://schemas.microsoft.com/office/drawing/2014/main" id="{D9E737E2-FA9E-C443-BAD7-513ED1B6D0CA}"/>
                </a:ext>
              </a:extLst>
            </p:cNvPr>
            <p:cNvSpPr/>
            <p:nvPr/>
          </p:nvSpPr>
          <p:spPr>
            <a:xfrm>
              <a:off x="8832879" y="5098302"/>
              <a:ext cx="1318822" cy="1281114"/>
            </a:xfrm>
            <a:prstGeom prst="ellipse">
              <a:avLst/>
            </a:prstGeom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8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ＱＲ碼繳費</a:t>
              </a:r>
            </a:p>
          </p:txBody>
        </p:sp>
      </p:grpSp>
      <p:sp>
        <p:nvSpPr>
          <p:cNvPr id="53" name="橢圓 52">
            <a:extLst>
              <a:ext uri="{FF2B5EF4-FFF2-40B4-BE49-F238E27FC236}">
                <a16:creationId xmlns:a16="http://schemas.microsoft.com/office/drawing/2014/main" id="{501CB1DB-576C-684B-B6E6-C72FBEB4A8CF}"/>
              </a:ext>
            </a:extLst>
          </p:cNvPr>
          <p:cNvSpPr/>
          <p:nvPr/>
        </p:nvSpPr>
        <p:spPr>
          <a:xfrm>
            <a:off x="9667688" y="3535412"/>
            <a:ext cx="1318822" cy="1281114"/>
          </a:xfrm>
          <a:prstGeom prst="ellipse">
            <a:avLst/>
          </a:prstGeom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超商條碼繳費</a:t>
            </a:r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7E90905C-2EA6-7F4E-94EF-A25BE5F17045}"/>
              </a:ext>
            </a:extLst>
          </p:cNvPr>
          <p:cNvGrpSpPr/>
          <p:nvPr/>
        </p:nvGrpSpPr>
        <p:grpSpPr>
          <a:xfrm>
            <a:off x="7983794" y="2041474"/>
            <a:ext cx="1318822" cy="1281114"/>
            <a:chOff x="8832879" y="2834877"/>
            <a:chExt cx="1318822" cy="1281114"/>
          </a:xfrm>
        </p:grpSpPr>
        <p:sp>
          <p:nvSpPr>
            <p:cNvPr id="55" name="橢圓 54">
              <a:extLst>
                <a:ext uri="{FF2B5EF4-FFF2-40B4-BE49-F238E27FC236}">
                  <a16:creationId xmlns:a16="http://schemas.microsoft.com/office/drawing/2014/main" id="{766B2E5B-009E-0742-A6DC-F7BE52E142DA}"/>
                </a:ext>
              </a:extLst>
            </p:cNvPr>
            <p:cNvSpPr/>
            <p:nvPr/>
          </p:nvSpPr>
          <p:spPr>
            <a:xfrm>
              <a:off x="9355471" y="3324224"/>
              <a:ext cx="273639" cy="3024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6" name="橢圓 55">
              <a:extLst>
                <a:ext uri="{FF2B5EF4-FFF2-40B4-BE49-F238E27FC236}">
                  <a16:creationId xmlns:a16="http://schemas.microsoft.com/office/drawing/2014/main" id="{C9736E09-24D4-104A-AD9F-01E461D9C1FD}"/>
                </a:ext>
              </a:extLst>
            </p:cNvPr>
            <p:cNvSpPr/>
            <p:nvPr/>
          </p:nvSpPr>
          <p:spPr>
            <a:xfrm>
              <a:off x="8832879" y="2834877"/>
              <a:ext cx="1318822" cy="1281114"/>
            </a:xfrm>
            <a:prstGeom prst="ellipse">
              <a:avLst/>
            </a:prstGeom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8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定存解約</a:t>
              </a:r>
            </a:p>
          </p:txBody>
        </p:sp>
      </p:grp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CC677772-F88F-4249-AC11-A627931DAB57}"/>
              </a:ext>
            </a:extLst>
          </p:cNvPr>
          <p:cNvSpPr txBox="1"/>
          <p:nvPr/>
        </p:nvSpPr>
        <p:spPr>
          <a:xfrm>
            <a:off x="8288545" y="119029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定存</a:t>
            </a: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073A2FE7-7A43-A24B-99C2-98DAE63815FA}"/>
              </a:ext>
            </a:extLst>
          </p:cNvPr>
          <p:cNvSpPr txBox="1"/>
          <p:nvPr/>
        </p:nvSpPr>
        <p:spPr>
          <a:xfrm>
            <a:off x="10129913" y="289584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繳費</a:t>
            </a: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A174BA9B-FAA8-9446-9073-C5C91C0C8D72}"/>
              </a:ext>
            </a:extLst>
          </p:cNvPr>
          <p:cNvSpPr txBox="1"/>
          <p:nvPr/>
        </p:nvSpPr>
        <p:spPr>
          <a:xfrm>
            <a:off x="2024869" y="152194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信用卡</a:t>
            </a:r>
            <a:endParaRPr kumimoji="1" lang="zh-TW" altLang="en-US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62997B5-D5EC-1041-8545-5107F56E8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35C-CF64-A54F-B73D-E2659618A01F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399268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C72DFB-E46F-5943-BAC5-10AC92D98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軌跡嵌入模型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–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Gensim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B2B18D2-CC5D-484E-8F64-DDBF37059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370" y="1580607"/>
            <a:ext cx="7433630" cy="425912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CA7DF0B-2727-DC46-8A6C-DCFEB3715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35" y="2794000"/>
            <a:ext cx="4356100" cy="12700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7E89E05-B8C1-444E-ABFD-8BD6BBAAC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35C-CF64-A54F-B73D-E2659618A01F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30754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E0B6ED-D703-1940-B3F7-27F5AD4A1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看看</a:t>
            </a:r>
            <a:r>
              <a:rPr kumimoji="1" lang="en-US" altLang="zh-TW" dirty="0"/>
              <a:t>E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mbedding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4" name="內容版面配置區 4">
            <a:extLst>
              <a:ext uri="{FF2B5EF4-FFF2-40B4-BE49-F238E27FC236}">
                <a16:creationId xmlns:a16="http://schemas.microsoft.com/office/drawing/2014/main" id="{D97B2159-E3D8-7048-BFAF-84408BE943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2072933"/>
              </p:ext>
            </p:extLst>
          </p:nvPr>
        </p:nvGraphicFramePr>
        <p:xfrm>
          <a:off x="4962615" y="1736725"/>
          <a:ext cx="6921137" cy="5121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圖片 5">
            <a:extLst>
              <a:ext uri="{FF2B5EF4-FFF2-40B4-BE49-F238E27FC236}">
                <a16:creationId xmlns:a16="http://schemas.microsoft.com/office/drawing/2014/main" id="{D738E017-D4C1-3148-8999-52E9DBB8B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76" y="2278062"/>
            <a:ext cx="5130800" cy="40386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DF96489-E07C-0D47-BE8D-477902443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35C-CF64-A54F-B73D-E2659618A01F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69648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92D565-BDC7-4745-ABE0-AE492401D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套件選用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ADBC2948-8CE1-1145-9F3D-270C0E50F5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3789920"/>
              </p:ext>
            </p:extLst>
          </p:nvPr>
        </p:nvGraphicFramePr>
        <p:xfrm>
          <a:off x="713014" y="1943191"/>
          <a:ext cx="10765971" cy="342247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979407">
                  <a:extLst>
                    <a:ext uri="{9D8B030D-6E8A-4147-A177-3AD203B41FA5}">
                      <a16:colId xmlns:a16="http://schemas.microsoft.com/office/drawing/2014/main" val="1728125543"/>
                    </a:ext>
                  </a:extLst>
                </a:gridCol>
                <a:gridCol w="2446641">
                  <a:extLst>
                    <a:ext uri="{9D8B030D-6E8A-4147-A177-3AD203B41FA5}">
                      <a16:colId xmlns:a16="http://schemas.microsoft.com/office/drawing/2014/main" val="2922280051"/>
                    </a:ext>
                  </a:extLst>
                </a:gridCol>
                <a:gridCol w="2446641">
                  <a:extLst>
                    <a:ext uri="{9D8B030D-6E8A-4147-A177-3AD203B41FA5}">
                      <a16:colId xmlns:a16="http://schemas.microsoft.com/office/drawing/2014/main" val="3498952392"/>
                    </a:ext>
                  </a:extLst>
                </a:gridCol>
                <a:gridCol w="2446641">
                  <a:extLst>
                    <a:ext uri="{9D8B030D-6E8A-4147-A177-3AD203B41FA5}">
                      <a16:colId xmlns:a16="http://schemas.microsoft.com/office/drawing/2014/main" val="3177482489"/>
                    </a:ext>
                  </a:extLst>
                </a:gridCol>
                <a:gridCol w="2446641">
                  <a:extLst>
                    <a:ext uri="{9D8B030D-6E8A-4147-A177-3AD203B41FA5}">
                      <a16:colId xmlns:a16="http://schemas.microsoft.com/office/drawing/2014/main" val="871988510"/>
                    </a:ext>
                  </a:extLst>
                </a:gridCol>
              </a:tblGrid>
              <a:tr h="1711235">
                <a:tc>
                  <a:txBody>
                    <a:bodyPr/>
                    <a:lstStyle/>
                    <a:p>
                      <a:pPr algn="ctr" fontAlgn="ctr"/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頁面瀏覽群組及排序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頁面瀏覽路徑概念化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建立軌跡嵌入模型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資料視覺化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6166808"/>
                  </a:ext>
                </a:extLst>
              </a:tr>
              <a:tr h="171123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常用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  <a:p>
                      <a:pPr algn="ctr" fontAlgn="ctr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套件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  <a:p>
                      <a:pPr algn="ctr" fontAlgn="ctr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支援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Pandas</a:t>
                      </a:r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TW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DataFrame</a:t>
                      </a:r>
                      <a:endParaRPr lang="en" sz="2400" b="0" i="0" u="none" strike="noStrike" dirty="0">
                        <a:solidFill>
                          <a:srgbClr val="000000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Pandas</a:t>
                      </a:r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TW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DataFrame</a:t>
                      </a:r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+</a:t>
                      </a:r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User</a:t>
                      </a:r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Defined</a:t>
                      </a:r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Function</a:t>
                      </a:r>
                      <a:endParaRPr lang="en" sz="2400" b="0" i="0" u="none" strike="noStrike" dirty="0">
                        <a:solidFill>
                          <a:srgbClr val="000000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Gensim</a:t>
                      </a:r>
                      <a:endParaRPr lang="en" sz="2400" b="0" i="0" u="none" strike="noStrike" dirty="0">
                        <a:solidFill>
                          <a:srgbClr val="000000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Matplotlib</a:t>
                      </a:r>
                      <a:endParaRPr lang="en" sz="2400" b="0" i="0" u="none" strike="noStrike" dirty="0">
                        <a:solidFill>
                          <a:srgbClr val="000000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7641944"/>
                  </a:ext>
                </a:extLst>
              </a:tr>
            </a:tbl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2D92D68-BA24-E64B-BFF4-0FCBDFBE8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35C-CF64-A54F-B73D-E2659618A01F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183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2C7E58-0466-DE4A-A1FB-57F42E20B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Outline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789B19-47CF-0744-9F49-4769ACFC4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講者是誰？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CN" altLang="en-US" dirty="0"/>
              <a:t>動機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自然語言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vs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數位軌跡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客戶畫像</a:t>
            </a:r>
            <a:endParaRPr kumimoji="1" lang="en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Why</a:t>
            </a: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 err="1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pyspark</a:t>
            </a:r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</a:p>
          <a:p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dirty="0"/>
              <a:t>信用卡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申請預測</a:t>
            </a:r>
            <a:endParaRPr kumimoji="1" lang="en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F6C463-62E8-804E-B535-5B70B7442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35C-CF64-A54F-B73D-E2659618A01F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9780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D98E59C-17C7-C54A-A180-70B35774B7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5383" r="12380" b="-1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20" name="Picture 9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DC61570-D24E-3D4F-92AF-DAF12221B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kumimoji="1" lang="zh-TW" altLang="en-US" dirty="0">
                <a:solidFill>
                  <a:srgbClr val="000000"/>
                </a:solidFill>
              </a:rPr>
              <a:t>講者是誰？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808012-7EBB-4442-A10F-92A4AB009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2"/>
            <a:ext cx="5291003" cy="3951559"/>
          </a:xfrm>
        </p:spPr>
        <p:txBody>
          <a:bodyPr anchor="ctr">
            <a:normAutofit fontScale="85000" lnSpcReduction="20000"/>
          </a:bodyPr>
          <a:lstStyle/>
          <a:p>
            <a:r>
              <a:rPr kumimoji="1" lang="zh-CN" altLang="en-US" sz="2100" dirty="0">
                <a:solidFill>
                  <a:srgbClr val="000000"/>
                </a:solidFill>
              </a:rPr>
              <a:t>姓名：邱國豪</a:t>
            </a:r>
            <a:r>
              <a:rPr kumimoji="1" lang="zh-TW" altLang="en-US" sz="2100" dirty="0">
                <a:solidFill>
                  <a:srgbClr val="000000"/>
                </a:solidFill>
              </a:rPr>
              <a:t> </a:t>
            </a:r>
            <a:r>
              <a:rPr kumimoji="1" lang="en-US" altLang="zh-TW" sz="2100" dirty="0">
                <a:solidFill>
                  <a:srgbClr val="000000"/>
                </a:solidFill>
              </a:rPr>
              <a:t>(</a:t>
            </a:r>
            <a:r>
              <a:rPr kumimoji="1" lang="en-US" altLang="zh-TW" sz="2100" dirty="0" err="1">
                <a:solidFill>
                  <a:srgbClr val="000000"/>
                </a:solidFill>
              </a:rPr>
              <a:t>Roye</a:t>
            </a:r>
            <a:r>
              <a:rPr kumimoji="1" lang="en-US" altLang="zh-TW" sz="2100" dirty="0">
                <a:solidFill>
                  <a:srgbClr val="000000"/>
                </a:solidFill>
              </a:rPr>
              <a:t>)</a:t>
            </a:r>
          </a:p>
          <a:p>
            <a:endParaRPr kumimoji="1" lang="en-US" altLang="zh-TW" sz="1900" dirty="0">
              <a:solidFill>
                <a:srgbClr val="000000"/>
              </a:solidFill>
            </a:endParaRPr>
          </a:p>
          <a:p>
            <a:r>
              <a:rPr kumimoji="1" lang="zh-TW" altLang="en-US" sz="2100" dirty="0">
                <a:solidFill>
                  <a:srgbClr val="000000"/>
                </a:solidFill>
              </a:rPr>
              <a:t>任職： 中國信託商業銀行 數據暨科技研發處 </a:t>
            </a:r>
            <a:endParaRPr kumimoji="1" lang="en-US" altLang="zh-TW" sz="2100" dirty="0">
              <a:solidFill>
                <a:srgbClr val="000000"/>
              </a:solidFill>
            </a:endParaRPr>
          </a:p>
          <a:p>
            <a:endParaRPr kumimoji="1" lang="en-US" altLang="zh-TW" sz="1900" dirty="0">
              <a:solidFill>
                <a:srgbClr val="000000"/>
              </a:solidFill>
            </a:endParaRPr>
          </a:p>
          <a:p>
            <a:r>
              <a:rPr kumimoji="1" lang="zh-CN" altLang="en-US" sz="2100" dirty="0">
                <a:solidFill>
                  <a:srgbClr val="000000"/>
                </a:solidFill>
              </a:rPr>
              <a:t>過去經歷：</a:t>
            </a:r>
            <a:endParaRPr kumimoji="1" lang="en-US" altLang="zh-CN" sz="2100" dirty="0">
              <a:solidFill>
                <a:srgbClr val="000000"/>
              </a:solidFill>
            </a:endParaRPr>
          </a:p>
          <a:p>
            <a:pPr lvl="1"/>
            <a:r>
              <a:rPr kumimoji="1" lang="zh-CN" altLang="en-US" sz="1600" dirty="0">
                <a:solidFill>
                  <a:srgbClr val="000000"/>
                </a:solidFill>
              </a:rPr>
              <a:t>總統盃黑客松優勝</a:t>
            </a:r>
            <a:r>
              <a:rPr kumimoji="1" lang="zh-TW" altLang="en-US" sz="1600" dirty="0">
                <a:solidFill>
                  <a:srgbClr val="000000"/>
                </a:solidFill>
              </a:rPr>
              <a:t> </a:t>
            </a:r>
            <a:r>
              <a:rPr kumimoji="1" lang="en-US" altLang="zh-TW" sz="1600" dirty="0">
                <a:solidFill>
                  <a:srgbClr val="000000"/>
                </a:solidFill>
              </a:rPr>
              <a:t>–</a:t>
            </a:r>
            <a:r>
              <a:rPr kumimoji="1" lang="zh-TW" altLang="en-US" sz="1600" dirty="0">
                <a:solidFill>
                  <a:srgbClr val="000000"/>
                </a:solidFill>
              </a:rPr>
              <a:t> 法院裁書量刑因子解析</a:t>
            </a:r>
            <a:endParaRPr kumimoji="1" lang="en-US" altLang="zh-CN" sz="1600" dirty="0">
              <a:solidFill>
                <a:srgbClr val="000000"/>
              </a:solidFill>
            </a:endParaRPr>
          </a:p>
          <a:p>
            <a:pPr lvl="1"/>
            <a:endParaRPr kumimoji="1" lang="en-US" altLang="zh-CN" sz="1600" dirty="0">
              <a:solidFill>
                <a:srgbClr val="000000"/>
              </a:solidFill>
            </a:endParaRPr>
          </a:p>
          <a:p>
            <a:pPr lvl="1"/>
            <a:r>
              <a:rPr kumimoji="1" lang="zh-CN" altLang="en-US" sz="1600" dirty="0">
                <a:solidFill>
                  <a:srgbClr val="000000"/>
                </a:solidFill>
              </a:rPr>
              <a:t>美國矽谷</a:t>
            </a:r>
            <a:r>
              <a:rPr kumimoji="1" lang="en-US" altLang="zh-TW" sz="1600" dirty="0">
                <a:solidFill>
                  <a:srgbClr val="000000"/>
                </a:solidFill>
              </a:rPr>
              <a:t>Chat-Bot</a:t>
            </a:r>
            <a:r>
              <a:rPr kumimoji="1" lang="zh-TW" altLang="en-US" sz="1600" dirty="0">
                <a:solidFill>
                  <a:srgbClr val="000000"/>
                </a:solidFill>
              </a:rPr>
              <a:t> </a:t>
            </a:r>
            <a:r>
              <a:rPr kumimoji="1" lang="en-US" altLang="zh-TW" sz="1600" dirty="0">
                <a:solidFill>
                  <a:srgbClr val="000000"/>
                </a:solidFill>
              </a:rPr>
              <a:t>Service</a:t>
            </a:r>
            <a:r>
              <a:rPr kumimoji="1" lang="zh-TW" altLang="en-US" sz="1600" dirty="0">
                <a:solidFill>
                  <a:srgbClr val="000000"/>
                </a:solidFill>
              </a:rPr>
              <a:t> </a:t>
            </a:r>
            <a:r>
              <a:rPr kumimoji="1" lang="zh-CN" altLang="en-US" sz="1600" dirty="0">
                <a:solidFill>
                  <a:srgbClr val="000000"/>
                </a:solidFill>
              </a:rPr>
              <a:t>開發商</a:t>
            </a:r>
            <a:r>
              <a:rPr kumimoji="1" lang="zh-TW" altLang="en-US" sz="1600" dirty="0">
                <a:solidFill>
                  <a:srgbClr val="000000"/>
                </a:solidFill>
              </a:rPr>
              <a:t> </a:t>
            </a:r>
            <a:r>
              <a:rPr kumimoji="1" lang="en-US" altLang="zh-TW" sz="1600" dirty="0">
                <a:solidFill>
                  <a:srgbClr val="000000"/>
                </a:solidFill>
              </a:rPr>
              <a:t>–</a:t>
            </a:r>
            <a:r>
              <a:rPr kumimoji="1" lang="zh-TW" altLang="en-US" sz="1600" dirty="0">
                <a:solidFill>
                  <a:srgbClr val="000000"/>
                </a:solidFill>
              </a:rPr>
              <a:t> 酒商專業銷售機器人</a:t>
            </a:r>
            <a:endParaRPr kumimoji="1" lang="en-US" altLang="zh-TW" sz="1700" dirty="0">
              <a:solidFill>
                <a:srgbClr val="000000"/>
              </a:solidFill>
            </a:endParaRPr>
          </a:p>
          <a:p>
            <a:endParaRPr kumimoji="1" lang="en-US" altLang="zh-TW" sz="2100" dirty="0">
              <a:solidFill>
                <a:srgbClr val="000000"/>
              </a:solidFill>
            </a:endParaRPr>
          </a:p>
          <a:p>
            <a:r>
              <a:rPr kumimoji="1" lang="zh-TW" altLang="en-US" sz="2100" dirty="0">
                <a:solidFill>
                  <a:srgbClr val="000000"/>
                </a:solidFill>
              </a:rPr>
              <a:t>專長：</a:t>
            </a:r>
            <a:endParaRPr kumimoji="1" lang="en-US" altLang="zh-TW" sz="2100" dirty="0">
              <a:solidFill>
                <a:srgbClr val="000000"/>
              </a:solidFill>
            </a:endParaRPr>
          </a:p>
          <a:p>
            <a:pPr lvl="1"/>
            <a:r>
              <a:rPr kumimoji="1" lang="zh-TW" altLang="en-US" sz="1600" dirty="0">
                <a:solidFill>
                  <a:srgbClr val="000000"/>
                </a:solidFill>
              </a:rPr>
              <a:t>非結構資料處理相關演算法開發，自然語言處理，深度學習，資料</a:t>
            </a:r>
            <a:r>
              <a:rPr kumimoji="1" lang="zh-CN" altLang="en-US" sz="1600" dirty="0">
                <a:solidFill>
                  <a:srgbClr val="000000"/>
                </a:solidFill>
              </a:rPr>
              <a:t>探勘</a:t>
            </a:r>
            <a:endParaRPr kumimoji="1" lang="en-US" altLang="zh-TW" sz="1600" dirty="0">
              <a:solidFill>
                <a:srgbClr val="000000"/>
              </a:solidFill>
            </a:endParaRPr>
          </a:p>
          <a:p>
            <a:endParaRPr kumimoji="1" lang="en-US" altLang="zh-TW" sz="1700" dirty="0">
              <a:solidFill>
                <a:srgbClr val="000000"/>
              </a:solidFill>
            </a:endParaRPr>
          </a:p>
          <a:p>
            <a:r>
              <a:rPr kumimoji="1" lang="en-US" altLang="zh-TW" sz="1900" dirty="0">
                <a:solidFill>
                  <a:srgbClr val="000000"/>
                </a:solidFill>
              </a:rPr>
              <a:t>Medium</a:t>
            </a:r>
            <a:r>
              <a:rPr kumimoji="1" lang="zh-TW" altLang="en-US" sz="1900" dirty="0">
                <a:solidFill>
                  <a:srgbClr val="000000"/>
                </a:solidFill>
              </a:rPr>
              <a:t> </a:t>
            </a:r>
            <a:r>
              <a:rPr kumimoji="1" lang="en-US" altLang="zh-TW" sz="1900" dirty="0">
                <a:solidFill>
                  <a:srgbClr val="000000"/>
                </a:solidFill>
              </a:rPr>
              <a:t>: </a:t>
            </a:r>
            <a:r>
              <a:rPr lang="en" altLang="zh-TW" sz="1900" dirty="0">
                <a:hlinkClick r:id="rId4"/>
              </a:rPr>
              <a:t>https://medium.com/@roye1202</a:t>
            </a:r>
            <a:endParaRPr kumimoji="1" lang="en-US" altLang="zh-TW" sz="1900" dirty="0">
              <a:solidFill>
                <a:srgbClr val="000000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8454D9-4ABC-AF49-BDDE-D25C71A04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7F7635C-CF64-A54F-B73D-E2659618A01F}" type="slidenum">
              <a:rPr kumimoji="1" lang="zh-TW" alt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kumimoji="1" lang="zh-TW" altLang="en-US" sz="1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415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A83B9D-F910-5D44-8021-F36F38ADA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巨量資料產生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BC55E89-5039-FB44-B2AA-4D8AC3F26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35C-CF64-A54F-B73D-E2659618A01F}" type="slidenum">
              <a:rPr kumimoji="1" lang="zh-TW" altLang="en-US" smtClean="0"/>
              <a:t>30</a:t>
            </a:fld>
            <a:endParaRPr kumimoji="1" lang="zh-TW" altLang="en-US"/>
          </a:p>
        </p:txBody>
      </p:sp>
      <p:graphicFrame>
        <p:nvGraphicFramePr>
          <p:cNvPr id="6" name="圖表 5">
            <a:extLst>
              <a:ext uri="{FF2B5EF4-FFF2-40B4-BE49-F238E27FC236}">
                <a16:creationId xmlns:a16="http://schemas.microsoft.com/office/drawing/2014/main" id="{435F2FEA-52E2-4040-84D4-AF8E703508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0436967"/>
              </p:ext>
            </p:extLst>
          </p:nvPr>
        </p:nvGraphicFramePr>
        <p:xfrm>
          <a:off x="5243332" y="1192192"/>
          <a:ext cx="6948668" cy="48847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D9089296-0833-884E-BE80-CC0C2E719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471613"/>
            <a:ext cx="11158538" cy="4705350"/>
          </a:xfrm>
        </p:spPr>
        <p:txBody>
          <a:bodyPr/>
          <a:lstStyle/>
          <a:p>
            <a:r>
              <a:rPr kumimoji="1" lang="zh-TW" altLang="en-US" dirty="0"/>
              <a:t>使用量每月以線性趨勢成長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每月有千萬級別的連線數</a:t>
            </a:r>
            <a:endParaRPr kumimoji="1" lang="en-US" altLang="zh-CN" dirty="0"/>
          </a:p>
          <a:p>
            <a:endParaRPr kumimoji="1" lang="en-US" altLang="zh-TW" dirty="0"/>
          </a:p>
          <a:p>
            <a:r>
              <a:rPr kumimoji="1" lang="zh-TW" altLang="en-US" dirty="0"/>
              <a:t>每</a:t>
            </a:r>
            <a:r>
              <a:rPr kumimoji="1" lang="zh-CN" altLang="en-US" dirty="0"/>
              <a:t>月</a:t>
            </a:r>
            <a:r>
              <a:rPr kumimoji="1" lang="zh-TW" altLang="en-US" dirty="0"/>
              <a:t>有億級別的頁面瀏覽</a:t>
            </a:r>
          </a:p>
        </p:txBody>
      </p:sp>
    </p:spTree>
    <p:extLst>
      <p:ext uri="{BB962C8B-B14F-4D97-AF65-F5344CB8AC3E}">
        <p14:creationId xmlns:p14="http://schemas.microsoft.com/office/powerpoint/2010/main" val="14193570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51689C-D9F0-A347-957B-E7AC9F2F2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為何選用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Apache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Spark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4AA451-50E6-AC4A-81F4-037402F9B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開源叢集運算框架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汎用性佳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快！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C3164FE-FD62-0B4D-AC2F-78F7790AF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171" y="1235458"/>
            <a:ext cx="7078883" cy="5257417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DB89CFA-1EAD-DA46-8FAE-312A425E7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35C-CF64-A54F-B73D-E2659618A01F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17750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AD802E-A300-D34E-9A68-EE4BDEBF2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為何適合資料科學家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2D1110-52D1-2244-AED3-BD175D9D4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無痛支援多項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語言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無痛支援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SQL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處理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無痛支援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DataFrame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無痛支援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ML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函式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0A2127-FC77-B748-A8B7-EE47ACE00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500" y="1349375"/>
            <a:ext cx="6921500" cy="45593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DCC1B96-B6BE-C442-98A4-FEB5431F3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35C-CF64-A54F-B73D-E2659618A01F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55564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B7649B-1390-A248-8B8D-FEB153C23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平行化處理</a:t>
            </a: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174A9901-D46F-FE48-BA64-229C55391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142137"/>
              </p:ext>
            </p:extLst>
          </p:nvPr>
        </p:nvGraphicFramePr>
        <p:xfrm>
          <a:off x="838200" y="1463039"/>
          <a:ext cx="10765973" cy="5133705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1267442">
                  <a:extLst>
                    <a:ext uri="{9D8B030D-6E8A-4147-A177-3AD203B41FA5}">
                      <a16:colId xmlns:a16="http://schemas.microsoft.com/office/drawing/2014/main" val="2660437831"/>
                    </a:ext>
                  </a:extLst>
                </a:gridCol>
                <a:gridCol w="3166177">
                  <a:extLst>
                    <a:ext uri="{9D8B030D-6E8A-4147-A177-3AD203B41FA5}">
                      <a16:colId xmlns:a16="http://schemas.microsoft.com/office/drawing/2014/main" val="1103048690"/>
                    </a:ext>
                  </a:extLst>
                </a:gridCol>
                <a:gridCol w="3166177">
                  <a:extLst>
                    <a:ext uri="{9D8B030D-6E8A-4147-A177-3AD203B41FA5}">
                      <a16:colId xmlns:a16="http://schemas.microsoft.com/office/drawing/2014/main" val="3303307427"/>
                    </a:ext>
                  </a:extLst>
                </a:gridCol>
                <a:gridCol w="3166177">
                  <a:extLst>
                    <a:ext uri="{9D8B030D-6E8A-4147-A177-3AD203B41FA5}">
                      <a16:colId xmlns:a16="http://schemas.microsoft.com/office/drawing/2014/main" val="1107477371"/>
                    </a:ext>
                  </a:extLst>
                </a:gridCol>
              </a:tblGrid>
              <a:tr h="1711235">
                <a:tc>
                  <a:txBody>
                    <a:bodyPr/>
                    <a:lstStyle/>
                    <a:p>
                      <a:pPr algn="ctr" fontAlgn="ctr"/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525" marR="9525" marT="9525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1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頁面瀏覽群組及排序</a:t>
                      </a:r>
                      <a:endParaRPr lang="zh-TW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1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頁面瀏覽路徑概念化</a:t>
                      </a:r>
                      <a:endParaRPr lang="zh-TW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1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建立軌跡嵌入模型</a:t>
                      </a:r>
                      <a:endParaRPr lang="zh-TW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1501227"/>
                  </a:ext>
                </a:extLst>
              </a:tr>
              <a:tr h="171123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1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常用</a:t>
                      </a:r>
                      <a:endParaRPr lang="en-US" altLang="zh-TW" sz="2400" b="1" u="none" strike="noStrike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  <a:p>
                      <a:pPr algn="ctr" fontAlgn="ctr"/>
                      <a:r>
                        <a:rPr lang="zh-TW" altLang="en-US" sz="2400" b="1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套件</a:t>
                      </a:r>
                      <a:endParaRPr lang="en-US" altLang="zh-TW" sz="2400" b="1" u="none" strike="noStrike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  <a:p>
                      <a:pPr algn="ctr" fontAlgn="ctr"/>
                      <a:r>
                        <a:rPr lang="zh-TW" altLang="en-US" sz="2400" b="1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支援</a:t>
                      </a:r>
                      <a:endParaRPr lang="zh-TW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Pandas</a:t>
                      </a:r>
                      <a:r>
                        <a:rPr lang="zh-TW" altLang="en-US" sz="2000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sz="2000" u="none" strike="noStrike" dirty="0" err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DataFrame</a:t>
                      </a:r>
                      <a:endParaRPr lang="en" sz="2000" b="0" i="0" u="none" strike="noStrike" dirty="0">
                        <a:solidFill>
                          <a:srgbClr val="000000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Pandas</a:t>
                      </a:r>
                      <a:r>
                        <a:rPr lang="zh-TW" altLang="en-US" sz="2000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sz="2000" u="none" strike="noStrike" dirty="0" err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DataFrame</a:t>
                      </a:r>
                      <a:r>
                        <a:rPr lang="zh-TW" altLang="en-US" sz="2000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sz="2000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+</a:t>
                      </a:r>
                      <a:r>
                        <a:rPr lang="zh-TW" altLang="en-US" sz="2000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</a:t>
                      </a:r>
                      <a:endParaRPr lang="en-US" altLang="zh-TW" sz="2000" u="none" strike="noStrike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User</a:t>
                      </a:r>
                      <a:r>
                        <a:rPr lang="zh-TW" altLang="en-US" sz="2000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sz="2000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Defined</a:t>
                      </a:r>
                      <a:r>
                        <a:rPr lang="zh-TW" altLang="en-US" sz="2000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sz="2000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Function</a:t>
                      </a:r>
                      <a:endParaRPr lang="en" sz="2000" b="0" i="0" u="none" strike="noStrike" dirty="0">
                        <a:solidFill>
                          <a:srgbClr val="000000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 err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Gensim</a:t>
                      </a:r>
                      <a:endParaRPr lang="en" sz="2000" b="0" i="0" u="none" strike="noStrike" dirty="0">
                        <a:solidFill>
                          <a:srgbClr val="000000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54164113"/>
                  </a:ext>
                </a:extLst>
              </a:tr>
              <a:tr h="171123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1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支援</a:t>
                      </a:r>
                      <a:endParaRPr lang="en-US" altLang="zh-TW" sz="2400" b="1" u="none" strike="noStrike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  <a:p>
                      <a:pPr algn="ctr" fontAlgn="ctr"/>
                      <a:r>
                        <a:rPr lang="zh-TW" altLang="en-US" sz="2400" b="1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功能</a:t>
                      </a:r>
                      <a:endParaRPr lang="zh-TW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2000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Spark </a:t>
                      </a:r>
                      <a:r>
                        <a:rPr lang="en" sz="2000" u="none" strike="noStrike" dirty="0" err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DataFrame</a:t>
                      </a:r>
                      <a:endParaRPr lang="en" sz="2000" b="0" i="0" u="none" strike="noStrike" dirty="0">
                        <a:solidFill>
                          <a:srgbClr val="000000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2000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Spark SQL </a:t>
                      </a:r>
                      <a:r>
                        <a:rPr lang="en-US" altLang="zh-TW" sz="2000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+</a:t>
                      </a:r>
                      <a:r>
                        <a:rPr lang="en" sz="2000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" sz="2000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Spark U</a:t>
                      </a:r>
                      <a:r>
                        <a:rPr lang="en-US" altLang="zh-TW" sz="2000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ser</a:t>
                      </a:r>
                      <a:r>
                        <a:rPr lang="zh-TW" altLang="en-US" sz="2000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" sz="2000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D</a:t>
                      </a:r>
                      <a:r>
                        <a:rPr lang="en-US" altLang="zh-TW" sz="2000" u="none" strike="noStrike" dirty="0" err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efined</a:t>
                      </a:r>
                      <a:r>
                        <a:rPr lang="zh-TW" altLang="en-US" sz="2000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" sz="2000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F</a:t>
                      </a:r>
                      <a:r>
                        <a:rPr lang="en-US" altLang="zh-TW" sz="2000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unction</a:t>
                      </a:r>
                      <a:endParaRPr lang="en" sz="2000" b="0" i="0" u="none" strike="noStrike" dirty="0">
                        <a:solidFill>
                          <a:srgbClr val="000000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2000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Spark M</a:t>
                      </a:r>
                      <a:r>
                        <a:rPr lang="en-US" altLang="zh-TW" sz="2000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L</a:t>
                      </a:r>
                      <a:r>
                        <a:rPr lang="en" sz="2000" u="none" strike="noStrike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lib</a:t>
                      </a:r>
                      <a:endParaRPr lang="en" sz="2000" b="0" i="0" u="none" strike="noStrike" dirty="0">
                        <a:solidFill>
                          <a:srgbClr val="000000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12230139"/>
                  </a:ext>
                </a:extLst>
              </a:tr>
            </a:tbl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E613D5E-0129-7C40-811D-BACF9DB06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35C-CF64-A54F-B73D-E2659618A01F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60182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2C7E58-0466-DE4A-A1FB-57F42E20B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Outline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789B19-47CF-0744-9F49-4769ACFC4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講者是誰？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動機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自然語言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vs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數位軌跡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客戶畫像</a:t>
            </a:r>
            <a:endParaRPr kumimoji="1" lang="en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Why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pyspark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</a:p>
          <a:p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dirty="0">
                <a:solidFill>
                  <a:srgbClr val="FF0000"/>
                </a:solidFill>
              </a:rPr>
              <a:t>信用卡申請預測</a:t>
            </a:r>
            <a:endParaRPr kumimoji="1" lang="en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6E15687-32F6-BF49-8A2D-D441CD0B1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35C-CF64-A54F-B73D-E2659618A01F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16016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9A9587-9F42-C744-9974-F056B2C38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實驗資料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365AA1-6275-2C46-972A-7757CB806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軌跡處理：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/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去除信用卡申請頁面的軌跡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訓練集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550,000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條軌跡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9000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條信用卡申請軌跡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測試集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154,000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條軌跡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2300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條信用卡申請軌跡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200" lvl="1" indent="0">
              <a:buNone/>
            </a:pP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/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FC9A4C35-7C8C-9044-9F63-F2DEACB66CD6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429744" y="3757612"/>
            <a:ext cx="21907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BAF1D777-93BF-8943-BEB4-831B69354634}"/>
              </a:ext>
            </a:extLst>
          </p:cNvPr>
          <p:cNvSpPr/>
          <p:nvPr/>
        </p:nvSpPr>
        <p:spPr>
          <a:xfrm>
            <a:off x="7896222" y="2971799"/>
            <a:ext cx="1533522" cy="15716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帳戶一覽</a:t>
            </a:r>
            <a:endParaRPr kumimoji="1" lang="en-US" altLang="zh-TW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GAG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D78A0F0-E06C-304B-9DE4-BF85CF6C9979}"/>
              </a:ext>
            </a:extLst>
          </p:cNvPr>
          <p:cNvSpPr/>
          <p:nvPr/>
        </p:nvSpPr>
        <p:spPr>
          <a:xfrm>
            <a:off x="9648818" y="2971802"/>
            <a:ext cx="1533522" cy="157162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信用卡申請</a:t>
            </a:r>
            <a:br>
              <a:rPr kumimoji="1" lang="en-US" altLang="zh-CN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en-US" altLang="zh-TW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</a:t>
            </a:r>
            <a:endParaRPr kumimoji="1" lang="zh-TW" altLang="en-US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661D707-13C8-A947-80B4-9ADD5CFEDA8B}"/>
              </a:ext>
            </a:extLst>
          </p:cNvPr>
          <p:cNvSpPr/>
          <p:nvPr/>
        </p:nvSpPr>
        <p:spPr>
          <a:xfrm>
            <a:off x="4391030" y="2971800"/>
            <a:ext cx="1533522" cy="15716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通用操作</a:t>
            </a:r>
            <a:br>
              <a:rPr kumimoji="1" lang="en-US" altLang="zh-CN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en-US" altLang="zh-TW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General</a:t>
            </a:r>
            <a:endParaRPr kumimoji="1" lang="zh-TW" altLang="en-US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AF9D2A1-4EB1-DF46-8BC0-68477973E643}"/>
              </a:ext>
            </a:extLst>
          </p:cNvPr>
          <p:cNvSpPr/>
          <p:nvPr/>
        </p:nvSpPr>
        <p:spPr>
          <a:xfrm>
            <a:off x="6143626" y="2971800"/>
            <a:ext cx="1533522" cy="15716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預借現金設定</a:t>
            </a:r>
            <a:endParaRPr kumimoji="1" lang="en-US" altLang="zh-TW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ploan</a:t>
            </a:r>
            <a:endParaRPr kumimoji="1" lang="zh-TW" altLang="en-US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15D14DF8-890C-E344-A085-62E795A57500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5924552" y="3757613"/>
            <a:ext cx="2190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1E981F4A-D016-CC4C-A9BA-AB9CBF553B65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 flipV="1">
            <a:off x="7677148" y="3757612"/>
            <a:ext cx="21907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左中括弧 27">
            <a:extLst>
              <a:ext uri="{FF2B5EF4-FFF2-40B4-BE49-F238E27FC236}">
                <a16:creationId xmlns:a16="http://schemas.microsoft.com/office/drawing/2014/main" id="{FABF77F5-AF8D-BF44-93CA-3051E93CDF72}"/>
              </a:ext>
            </a:extLst>
          </p:cNvPr>
          <p:cNvSpPr/>
          <p:nvPr/>
        </p:nvSpPr>
        <p:spPr>
          <a:xfrm rot="5400000">
            <a:off x="6708777" y="179394"/>
            <a:ext cx="403221" cy="5038714"/>
          </a:xfrm>
          <a:prstGeom prst="leftBracket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1943223-F67C-6D42-9DD3-B86D859AE5B6}"/>
              </a:ext>
            </a:extLst>
          </p:cNvPr>
          <p:cNvSpPr txBox="1"/>
          <p:nvPr/>
        </p:nvSpPr>
        <p:spPr>
          <a:xfrm>
            <a:off x="6546056" y="1984933"/>
            <a:ext cx="728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Input</a:t>
            </a:r>
            <a:r>
              <a:rPr kumimoji="1" lang="zh-TW" altLang="en-US" dirty="0"/>
              <a:t> </a:t>
            </a:r>
          </a:p>
        </p:txBody>
      </p:sp>
      <p:sp>
        <p:nvSpPr>
          <p:cNvPr id="30" name="左中括弧 29">
            <a:extLst>
              <a:ext uri="{FF2B5EF4-FFF2-40B4-BE49-F238E27FC236}">
                <a16:creationId xmlns:a16="http://schemas.microsoft.com/office/drawing/2014/main" id="{6676EEA2-ED40-A542-AD0F-2928842BCF2A}"/>
              </a:ext>
            </a:extLst>
          </p:cNvPr>
          <p:cNvSpPr/>
          <p:nvPr/>
        </p:nvSpPr>
        <p:spPr>
          <a:xfrm rot="5400000">
            <a:off x="10213967" y="1931991"/>
            <a:ext cx="403221" cy="1533523"/>
          </a:xfrm>
          <a:prstGeom prst="leftBracket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A8BCAF7-3201-A747-8812-6F828472EE1C}"/>
              </a:ext>
            </a:extLst>
          </p:cNvPr>
          <p:cNvSpPr txBox="1"/>
          <p:nvPr/>
        </p:nvSpPr>
        <p:spPr>
          <a:xfrm>
            <a:off x="9944100" y="1984933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Label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EEE3DD-5348-DA45-80F0-FE30AE119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35C-CF64-A54F-B73D-E2659618A01F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30653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3733F9-D99F-3946-9B42-0FD892BE0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降低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Data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Leakage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932A06A7-5036-3844-8CFD-EC8B60D9173E}"/>
              </a:ext>
            </a:extLst>
          </p:cNvPr>
          <p:cNvCxnSpPr>
            <a:cxnSpLocks/>
            <a:stCxn id="32" idx="3"/>
            <a:endCxn id="47" idx="1"/>
          </p:cNvCxnSpPr>
          <p:nvPr/>
        </p:nvCxnSpPr>
        <p:spPr>
          <a:xfrm flipV="1">
            <a:off x="3754038" y="2831124"/>
            <a:ext cx="11650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753D756A-ED58-404B-A4E0-0FD1E2AD2F26}"/>
              </a:ext>
            </a:extLst>
          </p:cNvPr>
          <p:cNvCxnSpPr>
            <a:cxnSpLocks/>
            <a:stCxn id="47" idx="3"/>
            <a:endCxn id="41" idx="1"/>
          </p:cNvCxnSpPr>
          <p:nvPr/>
        </p:nvCxnSpPr>
        <p:spPr>
          <a:xfrm>
            <a:off x="6452590" y="2831124"/>
            <a:ext cx="11650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形 7" descr="使用者">
            <a:extLst>
              <a:ext uri="{FF2B5EF4-FFF2-40B4-BE49-F238E27FC236}">
                <a16:creationId xmlns:a16="http://schemas.microsoft.com/office/drawing/2014/main" id="{E15CE0BB-876B-D14B-9AF9-CD01ED34A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331242"/>
            <a:ext cx="914400" cy="914400"/>
          </a:xfrm>
          <a:prstGeom prst="rect">
            <a:avLst/>
          </a:prstGeom>
        </p:spPr>
      </p:pic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68D5F6D0-2DC6-034E-B368-C08F0804C31F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9151142" y="2831123"/>
            <a:ext cx="8084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1CB466AD-A5A7-2142-9556-938BE62ECAF7}"/>
              </a:ext>
            </a:extLst>
          </p:cNvPr>
          <p:cNvCxnSpPr>
            <a:cxnSpLocks/>
            <a:stCxn id="33" idx="3"/>
            <a:endCxn id="37" idx="1"/>
          </p:cNvCxnSpPr>
          <p:nvPr/>
        </p:nvCxnSpPr>
        <p:spPr>
          <a:xfrm>
            <a:off x="3771306" y="5388585"/>
            <a:ext cx="3846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圖形 14" descr="使用者">
            <a:extLst>
              <a:ext uri="{FF2B5EF4-FFF2-40B4-BE49-F238E27FC236}">
                <a16:creationId xmlns:a16="http://schemas.microsoft.com/office/drawing/2014/main" id="{F5E9F86C-D34B-4648-8EB4-5FD6A4AF2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4931385"/>
            <a:ext cx="914400" cy="914400"/>
          </a:xfrm>
          <a:prstGeom prst="rect">
            <a:avLst/>
          </a:prstGeom>
        </p:spPr>
      </p:pic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ACE7CB0C-54C7-E640-BB4E-C329252DBB9F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9151142" y="5388585"/>
            <a:ext cx="82034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A4D43F14-8D61-1247-91ED-1DDCDAFB71A4}"/>
              </a:ext>
            </a:extLst>
          </p:cNvPr>
          <p:cNvSpPr/>
          <p:nvPr/>
        </p:nvSpPr>
        <p:spPr>
          <a:xfrm>
            <a:off x="2220516" y="2045312"/>
            <a:ext cx="1533522" cy="15716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通用操作</a:t>
            </a:r>
            <a:br>
              <a:rPr kumimoji="1" lang="en-US" altLang="zh-CN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en-US" altLang="zh-TW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General</a:t>
            </a:r>
            <a:endParaRPr kumimoji="1" lang="zh-TW" altLang="en-US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9801BEF-4214-9A45-B786-DF91E4047438}"/>
              </a:ext>
            </a:extLst>
          </p:cNvPr>
          <p:cNvSpPr/>
          <p:nvPr/>
        </p:nvSpPr>
        <p:spPr>
          <a:xfrm>
            <a:off x="2237784" y="4602772"/>
            <a:ext cx="1533522" cy="15716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通用操作</a:t>
            </a:r>
            <a:br>
              <a:rPr kumimoji="1" lang="en-US" altLang="zh-CN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en-US" altLang="zh-TW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General</a:t>
            </a:r>
            <a:endParaRPr kumimoji="1" lang="zh-TW" altLang="en-US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ED3749A-80C7-8249-8A8A-7D8527E09CB5}"/>
              </a:ext>
            </a:extLst>
          </p:cNvPr>
          <p:cNvSpPr/>
          <p:nvPr/>
        </p:nvSpPr>
        <p:spPr>
          <a:xfrm>
            <a:off x="7617620" y="4602772"/>
            <a:ext cx="1533522" cy="15716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預借現金設定</a:t>
            </a:r>
            <a:endParaRPr kumimoji="1" lang="en-US" altLang="zh-TW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ploan</a:t>
            </a:r>
            <a:endParaRPr kumimoji="1" lang="zh-TW" altLang="en-US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D7363F82-15AD-4749-B8B0-90081E91548B}"/>
              </a:ext>
            </a:extLst>
          </p:cNvPr>
          <p:cNvSpPr/>
          <p:nvPr/>
        </p:nvSpPr>
        <p:spPr>
          <a:xfrm>
            <a:off x="7617620" y="2045311"/>
            <a:ext cx="1533522" cy="15716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預借現金設定</a:t>
            </a:r>
            <a:endParaRPr kumimoji="1" lang="en-US" altLang="zh-TW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ploan</a:t>
            </a:r>
            <a:endParaRPr kumimoji="1" lang="zh-TW" altLang="en-US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10BCC948-F56B-FB4D-AD37-945D6866EE0C}"/>
              </a:ext>
            </a:extLst>
          </p:cNvPr>
          <p:cNvSpPr/>
          <p:nvPr/>
        </p:nvSpPr>
        <p:spPr>
          <a:xfrm>
            <a:off x="4919068" y="2045312"/>
            <a:ext cx="1533522" cy="1571624"/>
          </a:xfrm>
          <a:prstGeom prst="rect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信用卡申請</a:t>
            </a:r>
            <a:br>
              <a:rPr kumimoji="1" lang="en-US" altLang="zh-CN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en-US" altLang="zh-TW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</a:t>
            </a:r>
            <a:endParaRPr kumimoji="1" lang="zh-TW" altLang="en-US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63A7BD4-D36B-6C4D-9FA5-3AD716220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35C-CF64-A54F-B73D-E2659618A01F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929408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C89834-EC50-8F41-A020-F89AA403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信用卡申請預測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8798AFB7-054E-3A45-96C2-80FD3BE994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6497582"/>
              </p:ext>
            </p:extLst>
          </p:nvPr>
        </p:nvGraphicFramePr>
        <p:xfrm>
          <a:off x="5175279" y="3916521"/>
          <a:ext cx="6297858" cy="174752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963418">
                  <a:extLst>
                    <a:ext uri="{9D8B030D-6E8A-4147-A177-3AD203B41FA5}">
                      <a16:colId xmlns:a16="http://schemas.microsoft.com/office/drawing/2014/main" val="3905722505"/>
                    </a:ext>
                  </a:extLst>
                </a:gridCol>
                <a:gridCol w="2235154">
                  <a:extLst>
                    <a:ext uri="{9D8B030D-6E8A-4147-A177-3AD203B41FA5}">
                      <a16:colId xmlns:a16="http://schemas.microsoft.com/office/drawing/2014/main" val="4114840399"/>
                    </a:ext>
                  </a:extLst>
                </a:gridCol>
                <a:gridCol w="2099286">
                  <a:extLst>
                    <a:ext uri="{9D8B030D-6E8A-4147-A177-3AD203B41FA5}">
                      <a16:colId xmlns:a16="http://schemas.microsoft.com/office/drawing/2014/main" val="28711609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One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Hot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Embedding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+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LSTM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Digital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path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Embedding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+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LSTM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114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0.66449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0.71428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817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Recall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0.26516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0.34012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514148"/>
                  </a:ext>
                </a:extLst>
              </a:tr>
              <a:tr h="16664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0.37905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0.46081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417390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CE87504-E303-984B-B401-B841DDEEC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188818"/>
              </p:ext>
            </p:extLst>
          </p:nvPr>
        </p:nvGraphicFramePr>
        <p:xfrm>
          <a:off x="5175279" y="1471613"/>
          <a:ext cx="6297858" cy="175260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099286">
                  <a:extLst>
                    <a:ext uri="{9D8B030D-6E8A-4147-A177-3AD203B41FA5}">
                      <a16:colId xmlns:a16="http://schemas.microsoft.com/office/drawing/2014/main" val="571910222"/>
                    </a:ext>
                  </a:extLst>
                </a:gridCol>
                <a:gridCol w="2099286">
                  <a:extLst>
                    <a:ext uri="{9D8B030D-6E8A-4147-A177-3AD203B41FA5}">
                      <a16:colId xmlns:a16="http://schemas.microsoft.com/office/drawing/2014/main" val="2425386275"/>
                    </a:ext>
                  </a:extLst>
                </a:gridCol>
                <a:gridCol w="2099286">
                  <a:extLst>
                    <a:ext uri="{9D8B030D-6E8A-4147-A177-3AD203B41FA5}">
                      <a16:colId xmlns:a16="http://schemas.microsoft.com/office/drawing/2014/main" val="1001759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One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Hot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Embedding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+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MLP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One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Hot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Embedding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+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LSTM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817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0.55483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0.66449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582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Recall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0.18630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0.26516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782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0.27893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0.37905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225534"/>
                  </a:ext>
                </a:extLst>
              </a:tr>
            </a:tbl>
          </a:graphicData>
        </a:graphic>
      </p:graphicFrame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3001BA6-6C10-7E4D-8E71-E618FF0B9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35C-CF64-A54F-B73D-E2659618A01F}" type="slidenum">
              <a:rPr kumimoji="1" lang="zh-TW" altLang="en-US" smtClean="0"/>
              <a:t>37</a:t>
            </a:fld>
            <a:endParaRPr kumimoji="1" lang="zh-TW" altLang="en-US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9DCFC347-B609-9744-AE86-166354B1541B}"/>
              </a:ext>
            </a:extLst>
          </p:cNvPr>
          <p:cNvSpPr txBox="1">
            <a:spLocks/>
          </p:cNvSpPr>
          <p:nvPr/>
        </p:nvSpPr>
        <p:spPr>
          <a:xfrm>
            <a:off x="485775" y="1471613"/>
            <a:ext cx="4511894" cy="4705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TW" altLang="en-US" dirty="0"/>
              <a:t>時序模型有助於釐清意圖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軌跡嵌入有助於提升效能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lvl="1"/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501653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038358-CA1B-3944-A35A-0B089F3FD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結論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DCEAF9-00C2-D540-9597-53E6D8A28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數位軌跡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也可套用許多自然語言的演算法．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選用適當的</a:t>
            </a:r>
            <a:r>
              <a:rPr kumimoji="1" lang="zh-TW" altLang="en-US" dirty="0"/>
              <a:t>工具</a:t>
            </a:r>
            <a:r>
              <a:rPr kumimoji="1" lang="en-US" altLang="zh-TW" dirty="0"/>
              <a:t>(ex.</a:t>
            </a:r>
            <a:r>
              <a:rPr kumimoji="1" lang="zh-TW" altLang="en-US" dirty="0"/>
              <a:t> </a:t>
            </a:r>
            <a:r>
              <a:rPr kumimoji="1" lang="en-US" altLang="zh-TW" dirty="0" err="1"/>
              <a:t>pyspark</a:t>
            </a:r>
            <a:r>
              <a:rPr kumimoji="1" lang="en-US" altLang="zh-TW" dirty="0"/>
              <a:t>)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可以加速整體的分析與運算．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想法與資料的結合可以產出更多的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insight</a:t>
            </a:r>
            <a:r>
              <a:rPr kumimoji="1" lang="zh-TW" altLang="en-US" dirty="0"/>
              <a:t>．</a:t>
            </a:r>
            <a:endParaRPr kumimoji="1" lang="en-US" altLang="zh-TW" dirty="0"/>
          </a:p>
          <a:p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5A5085-8788-0A47-A0C3-666353EB1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35C-CF64-A54F-B73D-E2659618A01F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62291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2C7E58-0466-DE4A-A1FB-57F42E20B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Outline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789B19-47CF-0744-9F49-4769ACFC4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講者是誰？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CN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動機</a:t>
            </a:r>
            <a:endParaRPr kumimoji="1" lang="en-US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自然語言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vs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數位軌跡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客戶畫像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Why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pyspark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</a:p>
          <a:p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dirty="0"/>
              <a:t>信用卡申請預測</a:t>
            </a:r>
            <a:endParaRPr kumimoji="1" lang="en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E15808D-7956-DB43-B37C-5B73BAA13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35C-CF64-A54F-B73D-E2659618A01F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7419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橢圓 42">
            <a:extLst>
              <a:ext uri="{FF2B5EF4-FFF2-40B4-BE49-F238E27FC236}">
                <a16:creationId xmlns:a16="http://schemas.microsoft.com/office/drawing/2014/main" id="{73B4D8D1-68CE-3A4B-A3F2-185DEB1EEDE9}"/>
              </a:ext>
            </a:extLst>
          </p:cNvPr>
          <p:cNvSpPr/>
          <p:nvPr/>
        </p:nvSpPr>
        <p:spPr>
          <a:xfrm>
            <a:off x="2514391" y="3159883"/>
            <a:ext cx="1399112" cy="1431500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5DCEA05-8CC0-8442-A7EF-F577BFD42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動機</a:t>
            </a:r>
          </a:p>
        </p:txBody>
      </p:sp>
      <p:pic>
        <p:nvPicPr>
          <p:cNvPr id="6" name="內容版面配置區 5" descr="男人">
            <a:extLst>
              <a:ext uri="{FF2B5EF4-FFF2-40B4-BE49-F238E27FC236}">
                <a16:creationId xmlns:a16="http://schemas.microsoft.com/office/drawing/2014/main" id="{A0ADDAFF-63E5-6D41-9272-A3E3A41ED1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6778" y="3159883"/>
            <a:ext cx="1497679" cy="1497679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A688F6-3A48-3846-87E1-2939D7DE9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35C-CF64-A54F-B73D-E2659618A01F}" type="slidenum">
              <a:rPr kumimoji="1" lang="zh-TW" altLang="en-US" smtClean="0"/>
              <a:t>5</a:t>
            </a:fld>
            <a:endParaRPr kumimoji="1" lang="zh-TW" altLang="en-US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5C5E5478-B122-B341-91C5-53DBAB0FEF49}"/>
              </a:ext>
            </a:extLst>
          </p:cNvPr>
          <p:cNvSpPr/>
          <p:nvPr/>
        </p:nvSpPr>
        <p:spPr>
          <a:xfrm>
            <a:off x="4156275" y="2681456"/>
            <a:ext cx="914400" cy="945931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bg1"/>
                </a:solidFill>
              </a:rPr>
              <a:t>不動產</a:t>
            </a: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C72DED85-29BC-F543-8C02-7FB40012F09C}"/>
              </a:ext>
            </a:extLst>
          </p:cNvPr>
          <p:cNvSpPr/>
          <p:nvPr/>
        </p:nvSpPr>
        <p:spPr>
          <a:xfrm>
            <a:off x="4156275" y="4003270"/>
            <a:ext cx="914400" cy="945931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bg1"/>
                </a:solidFill>
              </a:rPr>
              <a:t>投資狀況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7590F3AF-2322-B644-B333-D7D20A5D1FCC}"/>
              </a:ext>
            </a:extLst>
          </p:cNvPr>
          <p:cNvSpPr/>
          <p:nvPr/>
        </p:nvSpPr>
        <p:spPr>
          <a:xfrm>
            <a:off x="3389305" y="4906549"/>
            <a:ext cx="914400" cy="945931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bg1"/>
                </a:solidFill>
              </a:rPr>
              <a:t>信用狀況</a:t>
            </a: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5FDCE556-8E91-C942-A57F-9F6BAB967CE0}"/>
              </a:ext>
            </a:extLst>
          </p:cNvPr>
          <p:cNvSpPr/>
          <p:nvPr/>
        </p:nvSpPr>
        <p:spPr>
          <a:xfrm>
            <a:off x="2165139" y="1832608"/>
            <a:ext cx="914400" cy="945931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bg1"/>
                </a:solidFill>
              </a:rPr>
              <a:t>年紀</a:t>
            </a: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9C06CF5E-2858-5047-856A-2C254F1C0157}"/>
              </a:ext>
            </a:extLst>
          </p:cNvPr>
          <p:cNvSpPr/>
          <p:nvPr/>
        </p:nvSpPr>
        <p:spPr>
          <a:xfrm>
            <a:off x="1398173" y="2681457"/>
            <a:ext cx="914400" cy="945931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bg1"/>
                </a:solidFill>
              </a:rPr>
              <a:t>學歷</a:t>
            </a: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222A604A-AACD-E14E-90D3-968747773D3B}"/>
              </a:ext>
            </a:extLst>
          </p:cNvPr>
          <p:cNvSpPr/>
          <p:nvPr/>
        </p:nvSpPr>
        <p:spPr>
          <a:xfrm>
            <a:off x="1398173" y="4003271"/>
            <a:ext cx="914400" cy="945931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bg1"/>
                </a:solidFill>
              </a:rPr>
              <a:t>家中成員</a:t>
            </a: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F65F46BE-CB18-4B44-88B9-07A149BF2570}"/>
              </a:ext>
            </a:extLst>
          </p:cNvPr>
          <p:cNvSpPr/>
          <p:nvPr/>
        </p:nvSpPr>
        <p:spPr>
          <a:xfrm>
            <a:off x="2165139" y="4906549"/>
            <a:ext cx="914400" cy="945931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bg1"/>
                </a:solidFill>
              </a:rPr>
              <a:t>消費明細</a:t>
            </a: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065C3AA6-0486-FD47-B273-22F5F1802706}"/>
              </a:ext>
            </a:extLst>
          </p:cNvPr>
          <p:cNvSpPr/>
          <p:nvPr/>
        </p:nvSpPr>
        <p:spPr>
          <a:xfrm>
            <a:off x="3389305" y="1832608"/>
            <a:ext cx="914400" cy="945931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bg1"/>
                </a:solidFill>
              </a:rPr>
              <a:t>現金資產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3B72FF6-77CA-0B44-9343-AF9C1845B4B9}"/>
              </a:ext>
            </a:extLst>
          </p:cNvPr>
          <p:cNvSpPr txBox="1"/>
          <p:nvPr/>
        </p:nvSpPr>
        <p:spPr>
          <a:xfrm>
            <a:off x="2165139" y="1328738"/>
            <a:ext cx="3169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靜態屬性</a:t>
            </a:r>
            <a:r>
              <a:rPr kumimoji="1" lang="en-US" altLang="zh-TW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CN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結構化數據</a:t>
            </a:r>
            <a:r>
              <a:rPr kumimoji="1" lang="en-US" altLang="zh-TW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sz="2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7527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橢圓 66">
            <a:extLst>
              <a:ext uri="{FF2B5EF4-FFF2-40B4-BE49-F238E27FC236}">
                <a16:creationId xmlns:a16="http://schemas.microsoft.com/office/drawing/2014/main" id="{DC50A6A6-23BA-7143-B5E1-ED55DCC1F9FF}"/>
              </a:ext>
            </a:extLst>
          </p:cNvPr>
          <p:cNvSpPr/>
          <p:nvPr/>
        </p:nvSpPr>
        <p:spPr>
          <a:xfrm>
            <a:off x="7594314" y="3190983"/>
            <a:ext cx="1399112" cy="1431500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73B4D8D1-68CE-3A4B-A3F2-185DEB1EEDE9}"/>
              </a:ext>
            </a:extLst>
          </p:cNvPr>
          <p:cNvSpPr/>
          <p:nvPr/>
        </p:nvSpPr>
        <p:spPr>
          <a:xfrm>
            <a:off x="2514391" y="3159883"/>
            <a:ext cx="1399112" cy="1431500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5DCEA05-8CC0-8442-A7EF-F577BFD42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動機</a:t>
            </a:r>
          </a:p>
        </p:txBody>
      </p:sp>
      <p:pic>
        <p:nvPicPr>
          <p:cNvPr id="6" name="內容版面配置區 5" descr="男人">
            <a:extLst>
              <a:ext uri="{FF2B5EF4-FFF2-40B4-BE49-F238E27FC236}">
                <a16:creationId xmlns:a16="http://schemas.microsoft.com/office/drawing/2014/main" id="{A0ADDAFF-63E5-6D41-9272-A3E3A41ED1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6778" y="3159883"/>
            <a:ext cx="1497679" cy="1497679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A688F6-3A48-3846-87E1-2939D7DE9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35C-CF64-A54F-B73D-E2659618A01F}" type="slidenum">
              <a:rPr kumimoji="1" lang="zh-TW" altLang="en-US" smtClean="0"/>
              <a:t>6</a:t>
            </a:fld>
            <a:endParaRPr kumimoji="1" lang="zh-TW" altLang="en-US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5C5E5478-B122-B341-91C5-53DBAB0FEF49}"/>
              </a:ext>
            </a:extLst>
          </p:cNvPr>
          <p:cNvSpPr/>
          <p:nvPr/>
        </p:nvSpPr>
        <p:spPr>
          <a:xfrm>
            <a:off x="4156275" y="2681456"/>
            <a:ext cx="914400" cy="945931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bg1"/>
                </a:solidFill>
              </a:rPr>
              <a:t>不動產</a:t>
            </a: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C72DED85-29BC-F543-8C02-7FB40012F09C}"/>
              </a:ext>
            </a:extLst>
          </p:cNvPr>
          <p:cNvSpPr/>
          <p:nvPr/>
        </p:nvSpPr>
        <p:spPr>
          <a:xfrm>
            <a:off x="4156275" y="4003270"/>
            <a:ext cx="914400" cy="945931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bg1"/>
                </a:solidFill>
              </a:rPr>
              <a:t>投資狀況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7590F3AF-2322-B644-B333-D7D20A5D1FCC}"/>
              </a:ext>
            </a:extLst>
          </p:cNvPr>
          <p:cNvSpPr/>
          <p:nvPr/>
        </p:nvSpPr>
        <p:spPr>
          <a:xfrm>
            <a:off x="3389305" y="4906549"/>
            <a:ext cx="914400" cy="945931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bg1"/>
                </a:solidFill>
              </a:rPr>
              <a:t>信用狀況</a:t>
            </a: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5FDCE556-8E91-C942-A57F-9F6BAB967CE0}"/>
              </a:ext>
            </a:extLst>
          </p:cNvPr>
          <p:cNvSpPr/>
          <p:nvPr/>
        </p:nvSpPr>
        <p:spPr>
          <a:xfrm>
            <a:off x="2165139" y="1832608"/>
            <a:ext cx="914400" cy="945931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bg1"/>
                </a:solidFill>
              </a:rPr>
              <a:t>年紀</a:t>
            </a: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9C06CF5E-2858-5047-856A-2C254F1C0157}"/>
              </a:ext>
            </a:extLst>
          </p:cNvPr>
          <p:cNvSpPr/>
          <p:nvPr/>
        </p:nvSpPr>
        <p:spPr>
          <a:xfrm>
            <a:off x="1398173" y="2681457"/>
            <a:ext cx="914400" cy="945931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bg1"/>
                </a:solidFill>
              </a:rPr>
              <a:t>學歷</a:t>
            </a: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222A604A-AACD-E14E-90D3-968747773D3B}"/>
              </a:ext>
            </a:extLst>
          </p:cNvPr>
          <p:cNvSpPr/>
          <p:nvPr/>
        </p:nvSpPr>
        <p:spPr>
          <a:xfrm>
            <a:off x="1398173" y="4003271"/>
            <a:ext cx="914400" cy="945931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bg1"/>
                </a:solidFill>
              </a:rPr>
              <a:t>家中成員</a:t>
            </a: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F65F46BE-CB18-4B44-88B9-07A149BF2570}"/>
              </a:ext>
            </a:extLst>
          </p:cNvPr>
          <p:cNvSpPr/>
          <p:nvPr/>
        </p:nvSpPr>
        <p:spPr>
          <a:xfrm>
            <a:off x="2165139" y="4906549"/>
            <a:ext cx="914400" cy="945931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bg1"/>
                </a:solidFill>
              </a:rPr>
              <a:t>消費明細</a:t>
            </a: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065C3AA6-0486-FD47-B273-22F5F1802706}"/>
              </a:ext>
            </a:extLst>
          </p:cNvPr>
          <p:cNvSpPr/>
          <p:nvPr/>
        </p:nvSpPr>
        <p:spPr>
          <a:xfrm>
            <a:off x="3389305" y="1832608"/>
            <a:ext cx="914400" cy="945931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bg1"/>
                </a:solidFill>
              </a:rPr>
              <a:t>現金資產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3B72FF6-77CA-0B44-9343-AF9C1845B4B9}"/>
              </a:ext>
            </a:extLst>
          </p:cNvPr>
          <p:cNvSpPr txBox="1"/>
          <p:nvPr/>
        </p:nvSpPr>
        <p:spPr>
          <a:xfrm>
            <a:off x="2165139" y="1328400"/>
            <a:ext cx="3169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靜態屬性</a:t>
            </a:r>
            <a:r>
              <a:rPr kumimoji="1" lang="en-US" altLang="zh-TW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CN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結構化數據</a:t>
            </a:r>
            <a:r>
              <a:rPr kumimoji="1" lang="en-US" altLang="zh-TW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sz="2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A222E691-B7E4-CB43-91F2-DA9EEA755958}"/>
              </a:ext>
            </a:extLst>
          </p:cNvPr>
          <p:cNvSpPr txBox="1"/>
          <p:nvPr/>
        </p:nvSpPr>
        <p:spPr>
          <a:xfrm>
            <a:off x="7283337" y="1344731"/>
            <a:ext cx="3477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動態屬性</a:t>
            </a:r>
            <a:r>
              <a:rPr kumimoji="1" lang="en-US" altLang="zh-TW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CN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非結構化數據</a:t>
            </a:r>
            <a:r>
              <a:rPr kumimoji="1" lang="en-US" altLang="zh-TW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sz="2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2" name="內容版面配置區 5" descr="男人">
            <a:extLst>
              <a:ext uri="{FF2B5EF4-FFF2-40B4-BE49-F238E27FC236}">
                <a16:creationId xmlns:a16="http://schemas.microsoft.com/office/drawing/2014/main" id="{EE02AFD6-47D4-0741-8A33-34E9A61EE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88253" y="3157894"/>
            <a:ext cx="1497679" cy="1497679"/>
          </a:xfrm>
          <a:prstGeom prst="rect">
            <a:avLst/>
          </a:prstGeom>
        </p:spPr>
      </p:pic>
      <p:sp>
        <p:nvSpPr>
          <p:cNvPr id="57" name="橢圓 56">
            <a:extLst>
              <a:ext uri="{FF2B5EF4-FFF2-40B4-BE49-F238E27FC236}">
                <a16:creationId xmlns:a16="http://schemas.microsoft.com/office/drawing/2014/main" id="{D9795740-40C0-3743-B1FC-480929A0F913}"/>
              </a:ext>
            </a:extLst>
          </p:cNvPr>
          <p:cNvSpPr/>
          <p:nvPr/>
        </p:nvSpPr>
        <p:spPr>
          <a:xfrm>
            <a:off x="5859927" y="2047683"/>
            <a:ext cx="1097176" cy="98730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信用卡申請注意事項</a:t>
            </a:r>
            <a:br>
              <a:rPr kumimoji="1" lang="en-US" altLang="zh-CN" sz="1200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en-US" altLang="zh-TW" sz="1200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CA_01</a:t>
            </a:r>
            <a:endParaRPr kumimoji="1" lang="zh-TW" altLang="en-US" sz="1200" dirty="0">
              <a:solidFill>
                <a:sysClr val="windowText" lastClr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6F0E0820-0F5C-3141-B6A4-76B2F32279DE}"/>
              </a:ext>
            </a:extLst>
          </p:cNvPr>
          <p:cNvSpPr/>
          <p:nvPr/>
        </p:nvSpPr>
        <p:spPr>
          <a:xfrm>
            <a:off x="7793503" y="2047683"/>
            <a:ext cx="1097176" cy="98730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信用卡申請</a:t>
            </a:r>
            <a:r>
              <a:rPr kumimoji="1" lang="zh-CN" altLang="en-US" sz="1200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填寫頁</a:t>
            </a:r>
            <a:br>
              <a:rPr kumimoji="1" lang="en-US" altLang="zh-CN" sz="1200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en-US" altLang="zh-TW" sz="1200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CA_02</a:t>
            </a:r>
            <a:endParaRPr kumimoji="1" lang="zh-TW" altLang="en-US" sz="1200" dirty="0">
              <a:solidFill>
                <a:sysClr val="windowText" lastClr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28952B2-50A9-9048-A0BA-62C6050B1B7F}"/>
              </a:ext>
            </a:extLst>
          </p:cNvPr>
          <p:cNvSpPr/>
          <p:nvPr/>
        </p:nvSpPr>
        <p:spPr>
          <a:xfrm>
            <a:off x="9612780" y="2047683"/>
            <a:ext cx="1097176" cy="98730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信用卡申請</a:t>
            </a:r>
            <a:r>
              <a:rPr kumimoji="1" lang="zh-CN" altLang="en-US" sz="1200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確認頁</a:t>
            </a:r>
            <a:br>
              <a:rPr kumimoji="1" lang="en-US" altLang="zh-CN" sz="1200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en-US" altLang="zh-TW" sz="1200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CA_03</a:t>
            </a:r>
            <a:endParaRPr kumimoji="1" lang="zh-TW" altLang="en-US" sz="1200" dirty="0">
              <a:solidFill>
                <a:sysClr val="windowText" lastClr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2888B499-C7FD-4A42-BCBE-630744A088CE}"/>
              </a:ext>
            </a:extLst>
          </p:cNvPr>
          <p:cNvCxnSpPr>
            <a:stCxn id="57" idx="6"/>
            <a:endCxn id="58" idx="2"/>
          </p:cNvCxnSpPr>
          <p:nvPr/>
        </p:nvCxnSpPr>
        <p:spPr>
          <a:xfrm>
            <a:off x="6957103" y="2541336"/>
            <a:ext cx="83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B79B6833-87F0-1244-B48D-E40A5B841863}"/>
              </a:ext>
            </a:extLst>
          </p:cNvPr>
          <p:cNvCxnSpPr>
            <a:stCxn id="58" idx="6"/>
            <a:endCxn id="59" idx="2"/>
          </p:cNvCxnSpPr>
          <p:nvPr/>
        </p:nvCxnSpPr>
        <p:spPr>
          <a:xfrm>
            <a:off x="8890679" y="2541336"/>
            <a:ext cx="722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57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2C7E58-0466-DE4A-A1FB-57F42E20B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Outline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789B19-47CF-0744-9F49-4769ACFC4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講者是誰？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動機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自然語言 </a:t>
            </a:r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vs</a:t>
            </a: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數位軌跡</a:t>
            </a:r>
            <a:endParaRPr kumimoji="1" lang="en-US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客戶畫像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Why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pyspark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</a:p>
          <a:p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dirty="0"/>
              <a:t>信用卡申請預測</a:t>
            </a:r>
            <a:endParaRPr kumimoji="1" lang="en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E15808D-7956-DB43-B37C-5B73BAA13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35C-CF64-A54F-B73D-E2659618A01F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20358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B4F1DE-D4B3-B340-8480-479FFCDDF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自然語言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V.S.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數位軌跡 </a:t>
            </a:r>
          </a:p>
        </p:txBody>
      </p:sp>
      <p:pic>
        <p:nvPicPr>
          <p:cNvPr id="13" name="圖形 12" descr="使用者">
            <a:extLst>
              <a:ext uri="{FF2B5EF4-FFF2-40B4-BE49-F238E27FC236}">
                <a16:creationId xmlns:a16="http://schemas.microsoft.com/office/drawing/2014/main" id="{90F7D856-F804-9841-B7D3-6E586F5E8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199" y="4652964"/>
            <a:ext cx="914400" cy="914400"/>
          </a:xfrm>
          <a:prstGeom prst="rect">
            <a:avLst/>
          </a:prstGeom>
        </p:spPr>
      </p:pic>
      <p:sp>
        <p:nvSpPr>
          <p:cNvPr id="20" name="橢圓 19">
            <a:extLst>
              <a:ext uri="{FF2B5EF4-FFF2-40B4-BE49-F238E27FC236}">
                <a16:creationId xmlns:a16="http://schemas.microsoft.com/office/drawing/2014/main" id="{144A5244-887C-8240-9E82-906BB3BB8DEF}"/>
              </a:ext>
            </a:extLst>
          </p:cNvPr>
          <p:cNvSpPr/>
          <p:nvPr/>
        </p:nvSpPr>
        <p:spPr>
          <a:xfrm>
            <a:off x="1685926" y="4367213"/>
            <a:ext cx="1576389" cy="1600199"/>
          </a:xfrm>
          <a:prstGeom prst="ellipse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登入</a:t>
            </a:r>
            <a:endParaRPr kumimoji="1" lang="en-US" altLang="zh-CN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General_01</a:t>
            </a:r>
            <a:endParaRPr kumimoji="1" lang="zh-TW" altLang="en-US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9F03E1B4-979F-984F-8D76-B00E24CBA167}"/>
              </a:ext>
            </a:extLst>
          </p:cNvPr>
          <p:cNvSpPr/>
          <p:nvPr/>
        </p:nvSpPr>
        <p:spPr>
          <a:xfrm>
            <a:off x="3481384" y="4367213"/>
            <a:ext cx="1576389" cy="160019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帳戶一覽</a:t>
            </a:r>
            <a:endParaRPr kumimoji="1" lang="en-US" altLang="zh-TW" dirty="0">
              <a:solidFill>
                <a:sysClr val="windowText" lastClr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General_02</a:t>
            </a:r>
            <a:endParaRPr kumimoji="1" lang="zh-TW" altLang="en-US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522B881C-D44C-1E4C-8E8B-246E46F4551A}"/>
              </a:ext>
            </a:extLst>
          </p:cNvPr>
          <p:cNvSpPr/>
          <p:nvPr/>
        </p:nvSpPr>
        <p:spPr>
          <a:xfrm>
            <a:off x="5288752" y="4367213"/>
            <a:ext cx="1576389" cy="160019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信用卡申請注意事項</a:t>
            </a:r>
            <a:br>
              <a:rPr kumimoji="1" lang="en-US" altLang="zh-CN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en-US" altLang="zh-TW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CA_01</a:t>
            </a:r>
            <a:endParaRPr kumimoji="1" lang="zh-TW" altLang="en-US" dirty="0">
              <a:solidFill>
                <a:sysClr val="windowText" lastClr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12069DA5-4D11-6C4E-B92A-F8626A3D818C}"/>
              </a:ext>
            </a:extLst>
          </p:cNvPr>
          <p:cNvSpPr/>
          <p:nvPr/>
        </p:nvSpPr>
        <p:spPr>
          <a:xfrm>
            <a:off x="7222328" y="4367213"/>
            <a:ext cx="1576389" cy="160019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信用卡申請</a:t>
            </a:r>
            <a:r>
              <a:rPr kumimoji="1" lang="zh-CN" altLang="en-US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填寫頁</a:t>
            </a:r>
            <a:br>
              <a:rPr kumimoji="1" lang="en-US" altLang="zh-CN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en-US" altLang="zh-TW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CA_02</a:t>
            </a:r>
            <a:endParaRPr kumimoji="1" lang="zh-TW" altLang="en-US" dirty="0">
              <a:solidFill>
                <a:sysClr val="windowText" lastClr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315CE5DE-9565-0442-A5F4-AECAE2F72AA3}"/>
              </a:ext>
            </a:extLst>
          </p:cNvPr>
          <p:cNvSpPr/>
          <p:nvPr/>
        </p:nvSpPr>
        <p:spPr>
          <a:xfrm>
            <a:off x="9041605" y="4367213"/>
            <a:ext cx="1576389" cy="160019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信用卡申請</a:t>
            </a:r>
            <a:r>
              <a:rPr kumimoji="1" lang="zh-CN" altLang="en-US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確認頁</a:t>
            </a:r>
            <a:br>
              <a:rPr kumimoji="1" lang="en-US" altLang="zh-CN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en-US" altLang="zh-TW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CA_03</a:t>
            </a:r>
            <a:endParaRPr kumimoji="1" lang="zh-TW" altLang="en-US" dirty="0">
              <a:solidFill>
                <a:sysClr val="windowText" lastClr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ECB79903-AD49-A14D-9077-BB9F1E35CE1D}"/>
              </a:ext>
            </a:extLst>
          </p:cNvPr>
          <p:cNvCxnSpPr>
            <a:stCxn id="20" idx="6"/>
            <a:endCxn id="21" idx="2"/>
          </p:cNvCxnSpPr>
          <p:nvPr/>
        </p:nvCxnSpPr>
        <p:spPr>
          <a:xfrm>
            <a:off x="3262315" y="5167313"/>
            <a:ext cx="2190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箭頭接點 50">
            <a:extLst>
              <a:ext uri="{FF2B5EF4-FFF2-40B4-BE49-F238E27FC236}">
                <a16:creationId xmlns:a16="http://schemas.microsoft.com/office/drawing/2014/main" id="{52FFAEB7-673C-6745-A3B3-A3229239CC67}"/>
              </a:ext>
            </a:extLst>
          </p:cNvPr>
          <p:cNvCxnSpPr>
            <a:cxnSpLocks/>
            <a:stCxn id="21" idx="6"/>
            <a:endCxn id="23" idx="2"/>
          </p:cNvCxnSpPr>
          <p:nvPr/>
        </p:nvCxnSpPr>
        <p:spPr>
          <a:xfrm>
            <a:off x="5057773" y="5167313"/>
            <a:ext cx="230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54">
            <a:extLst>
              <a:ext uri="{FF2B5EF4-FFF2-40B4-BE49-F238E27FC236}">
                <a16:creationId xmlns:a16="http://schemas.microsoft.com/office/drawing/2014/main" id="{5DBBDBCC-E26B-8243-984C-B1DC67A94FFE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>
            <a:off x="6865141" y="5167313"/>
            <a:ext cx="357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箭頭接點 56">
            <a:extLst>
              <a:ext uri="{FF2B5EF4-FFF2-40B4-BE49-F238E27FC236}">
                <a16:creationId xmlns:a16="http://schemas.microsoft.com/office/drawing/2014/main" id="{E0870794-9253-E34C-918B-A0A813D5FA3D}"/>
              </a:ext>
            </a:extLst>
          </p:cNvPr>
          <p:cNvCxnSpPr>
            <a:stCxn id="24" idx="6"/>
            <a:endCxn id="25" idx="2"/>
          </p:cNvCxnSpPr>
          <p:nvPr/>
        </p:nvCxnSpPr>
        <p:spPr>
          <a:xfrm>
            <a:off x="8798717" y="5167313"/>
            <a:ext cx="2428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內容版面配置區 2">
            <a:extLst>
              <a:ext uri="{FF2B5EF4-FFF2-40B4-BE49-F238E27FC236}">
                <a16:creationId xmlns:a16="http://schemas.microsoft.com/office/drawing/2014/main" id="{229AF9E9-D6C1-4E42-A72A-691ED1D46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96306"/>
          </a:xfrm>
        </p:spPr>
        <p:txBody>
          <a:bodyPr>
            <a:normAutofit/>
          </a:bodyPr>
          <a:lstStyle/>
          <a:p>
            <a:endParaRPr kumimoji="1" lang="en-US" altLang="zh-TW" sz="4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kumimoji="1" lang="zh-TW" altLang="en-US" sz="4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</a:t>
            </a:r>
            <a:r>
              <a:rPr kumimoji="1" lang="en-US" altLang="zh-TW" sz="4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r>
              <a:rPr kumimoji="1" lang="zh-TW" altLang="en-US" sz="4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我 喜歡 在 傍晚 的 時候 在 大樹下 吃 水果 </a:t>
            </a:r>
            <a:endParaRPr kumimoji="1" lang="en-US" altLang="zh-TW" sz="4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8" name="圖形 27" descr="使用者">
            <a:extLst>
              <a:ext uri="{FF2B5EF4-FFF2-40B4-BE49-F238E27FC236}">
                <a16:creationId xmlns:a16="http://schemas.microsoft.com/office/drawing/2014/main" id="{3B65098C-C598-C946-8444-F66957A0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199" y="2324895"/>
            <a:ext cx="914400" cy="914400"/>
          </a:xfrm>
          <a:prstGeom prst="rect">
            <a:avLst/>
          </a:prstGeom>
        </p:spPr>
      </p:pic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A6AA7371-1E47-2748-A49C-D0A32F5DDECF}"/>
              </a:ext>
            </a:extLst>
          </p:cNvPr>
          <p:cNvCxnSpPr/>
          <p:nvPr/>
        </p:nvCxnSpPr>
        <p:spPr>
          <a:xfrm>
            <a:off x="10617994" y="5167313"/>
            <a:ext cx="5262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A0137B9-63C2-5744-8693-02AE605A6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35C-CF64-A54F-B73D-E2659618A01F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4228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0DBCCB-9EC8-064A-A1D6-5BAA90F70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自然語言與數位軌跡的異同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8A118F-1906-7947-BDA6-94B022CFC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 numCol="1">
            <a:normAutofit/>
          </a:bodyPr>
          <a:lstStyle/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相似處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/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都是序列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/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/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都在有意義的單位</a:t>
            </a:r>
            <a:r>
              <a:rPr kumimoji="1" lang="en-US" altLang="zh-TW" dirty="0"/>
              <a:t>(</a:t>
            </a:r>
            <a:r>
              <a:rPr kumimoji="1" lang="zh-CN" altLang="en-US" dirty="0"/>
              <a:t>詞彙</a:t>
            </a:r>
            <a:r>
              <a:rPr kumimoji="1" lang="en-US" altLang="zh-TW" dirty="0"/>
              <a:t>/</a:t>
            </a:r>
            <a:r>
              <a:rPr kumimoji="1" lang="zh-CN" altLang="en-US" dirty="0"/>
              <a:t>頁面</a:t>
            </a:r>
            <a:r>
              <a:rPr kumimoji="1" lang="en-US" altLang="zh-TW" dirty="0"/>
              <a:t>)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上進行轉移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/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/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一條序列及其轉移都基於特定的目的性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200" lvl="1" indent="0">
              <a:buNone/>
            </a:pP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/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/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/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6ADF1873-922A-474F-AC9A-43FCE5BDF78C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相異處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/>
            <a:r>
              <a:rPr kumimoji="1" lang="zh-CN" altLang="en-US" dirty="0"/>
              <a:t>數位軌跡有各項業務都必經的</a:t>
            </a:r>
            <a:r>
              <a:rPr kumimoji="1" lang="en-US" altLang="zh-TW" dirty="0"/>
              <a:t>portal</a:t>
            </a:r>
            <a:r>
              <a:rPr kumimoji="1" lang="zh-CN" altLang="en-US" dirty="0"/>
              <a:t>頁面</a:t>
            </a:r>
            <a:endParaRPr kumimoji="1" lang="en-US" altLang="zh-CN" dirty="0"/>
          </a:p>
          <a:p>
            <a:pPr lvl="1"/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/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頁面跟頁面之間的可移動之路徑隨系統設計而固定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/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/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/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/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7D7B877-3A95-1741-81D1-17772EA8C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35C-CF64-A54F-B73D-E2659618A01F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9332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14605</TotalTime>
  <Words>1510</Words>
  <Application>Microsoft Macintosh PowerPoint</Application>
  <PresentationFormat>寬螢幕</PresentationFormat>
  <Paragraphs>464</Paragraphs>
  <Slides>38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42" baseType="lpstr">
      <vt:lpstr>Microsoft JhengHei</vt:lpstr>
      <vt:lpstr>Arial</vt:lpstr>
      <vt:lpstr>Calibri</vt:lpstr>
      <vt:lpstr>Office 佈景主題</vt:lpstr>
      <vt:lpstr>基於數位軌跡資料，釐清客戶需求與建立客戶畫像分群系統</vt:lpstr>
      <vt:lpstr>Outline</vt:lpstr>
      <vt:lpstr>講者是誰？</vt:lpstr>
      <vt:lpstr>Outline</vt:lpstr>
      <vt:lpstr>動機</vt:lpstr>
      <vt:lpstr>動機</vt:lpstr>
      <vt:lpstr>Outline</vt:lpstr>
      <vt:lpstr>自然語言 V.S. 數位軌跡 </vt:lpstr>
      <vt:lpstr>自然語言與數位軌跡的異同</vt:lpstr>
      <vt:lpstr>下一步消弭差異</vt:lpstr>
      <vt:lpstr>自然語言的Stop word</vt:lpstr>
      <vt:lpstr>自然語言的Stop word</vt:lpstr>
      <vt:lpstr>數軌的Stop page</vt:lpstr>
      <vt:lpstr>數軌的Stop page</vt:lpstr>
      <vt:lpstr>數軌的Stop page</vt:lpstr>
      <vt:lpstr>自然語言的文詞轉移</vt:lpstr>
      <vt:lpstr>自然語言的文詞轉移</vt:lpstr>
      <vt:lpstr>數位軌跡的頁面轉移</vt:lpstr>
      <vt:lpstr>數位軌跡的頁面轉移</vt:lpstr>
      <vt:lpstr>數位軌跡的頁面轉移</vt:lpstr>
      <vt:lpstr>概念化抽換</vt:lpstr>
      <vt:lpstr>軌跡雜訊處理結果</vt:lpstr>
      <vt:lpstr>Outline</vt:lpstr>
      <vt:lpstr>客戶屬性雷達圖</vt:lpstr>
      <vt:lpstr>軌跡頁面概念分群</vt:lpstr>
      <vt:lpstr>軌跡嵌入模型 – Gensim</vt:lpstr>
      <vt:lpstr>看看Embedding</vt:lpstr>
      <vt:lpstr>套件選用</vt:lpstr>
      <vt:lpstr>Outline</vt:lpstr>
      <vt:lpstr>巨量資料產生</vt:lpstr>
      <vt:lpstr>為何選用Apache Spark</vt:lpstr>
      <vt:lpstr>為何適合資料科學家</vt:lpstr>
      <vt:lpstr>平行化處理</vt:lpstr>
      <vt:lpstr>Outline</vt:lpstr>
      <vt:lpstr>實驗資料</vt:lpstr>
      <vt:lpstr>降低Data Leakage</vt:lpstr>
      <vt:lpstr>信用卡申請預測</vt:lpstr>
      <vt:lpstr>結論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基於數位軌跡資料，釐清客戶需求與建立客戶畫像分群系統</dc:title>
  <dc:creator>國豪 邱</dc:creator>
  <cp:lastModifiedBy>國豪 邱</cp:lastModifiedBy>
  <cp:revision>32</cp:revision>
  <dcterms:created xsi:type="dcterms:W3CDTF">2020-08-26T07:55:29Z</dcterms:created>
  <dcterms:modified xsi:type="dcterms:W3CDTF">2020-09-06T06:38:15Z</dcterms:modified>
</cp:coreProperties>
</file>